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5"/>
  </p:sldMasterIdLst>
  <p:notesMasterIdLst>
    <p:notesMasterId r:id="rId53"/>
  </p:notesMasterIdLst>
  <p:handoutMasterIdLst>
    <p:handoutMasterId r:id="rId54"/>
  </p:handoutMasterIdLst>
  <p:sldIdLst>
    <p:sldId id="381" r:id="rId6"/>
    <p:sldId id="268" r:id="rId7"/>
    <p:sldId id="269" r:id="rId8"/>
    <p:sldId id="270" r:id="rId9"/>
    <p:sldId id="272" r:id="rId10"/>
    <p:sldId id="273" r:id="rId11"/>
    <p:sldId id="274" r:id="rId12"/>
    <p:sldId id="275" r:id="rId13"/>
    <p:sldId id="276" r:id="rId14"/>
    <p:sldId id="277" r:id="rId15"/>
    <p:sldId id="278" r:id="rId16"/>
    <p:sldId id="279" r:id="rId17"/>
    <p:sldId id="280" r:id="rId18"/>
    <p:sldId id="281" r:id="rId19"/>
    <p:sldId id="282" r:id="rId20"/>
    <p:sldId id="283" r:id="rId21"/>
    <p:sldId id="284" r:id="rId22"/>
    <p:sldId id="285" r:id="rId23"/>
    <p:sldId id="286" r:id="rId24"/>
    <p:sldId id="287" r:id="rId25"/>
    <p:sldId id="288" r:id="rId26"/>
    <p:sldId id="289" r:id="rId27"/>
    <p:sldId id="290" r:id="rId28"/>
    <p:sldId id="291" r:id="rId29"/>
    <p:sldId id="292" r:id="rId30"/>
    <p:sldId id="293" r:id="rId31"/>
    <p:sldId id="294" r:id="rId32"/>
    <p:sldId id="295" r:id="rId33"/>
    <p:sldId id="296" r:id="rId34"/>
    <p:sldId id="297" r:id="rId35"/>
    <p:sldId id="298" r:id="rId36"/>
    <p:sldId id="299" r:id="rId37"/>
    <p:sldId id="300" r:id="rId38"/>
    <p:sldId id="301" r:id="rId39"/>
    <p:sldId id="302" r:id="rId40"/>
    <p:sldId id="303" r:id="rId41"/>
    <p:sldId id="304" r:id="rId42"/>
    <p:sldId id="305" r:id="rId43"/>
    <p:sldId id="306" r:id="rId44"/>
    <p:sldId id="307" r:id="rId45"/>
    <p:sldId id="308" r:id="rId46"/>
    <p:sldId id="309" r:id="rId47"/>
    <p:sldId id="310" r:id="rId48"/>
    <p:sldId id="311" r:id="rId49"/>
    <p:sldId id="312" r:id="rId50"/>
    <p:sldId id="313" r:id="rId51"/>
    <p:sldId id="314" r:id="rId52"/>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4A78"/>
    <a:srgbClr val="A30000"/>
    <a:srgbClr val="0000A3"/>
    <a:srgbClr val="006298"/>
    <a:srgbClr val="FF6300"/>
    <a:srgbClr val="E9255F"/>
    <a:srgbClr val="0098D4"/>
    <a:srgbClr val="00B8E7"/>
    <a:srgbClr val="81D0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870" autoAdjust="0"/>
    <p:restoredTop sz="94269" autoAdjust="0"/>
  </p:normalViewPr>
  <p:slideViewPr>
    <p:cSldViewPr snapToGrid="0" snapToObjects="1">
      <p:cViewPr varScale="1">
        <p:scale>
          <a:sx n="78" d="100"/>
          <a:sy n="78" d="100"/>
        </p:scale>
        <p:origin x="370" y="58"/>
      </p:cViewPr>
      <p:guideLst>
        <p:guide orient="horz" pos="2160"/>
        <p:guide pos="3840"/>
      </p:guideLst>
    </p:cSldViewPr>
  </p:slideViewPr>
  <p:outlineViewPr>
    <p:cViewPr>
      <p:scale>
        <a:sx n="33" d="100"/>
        <a:sy n="33" d="100"/>
      </p:scale>
      <p:origin x="0" y="-2718"/>
    </p:cViewPr>
    <p:sldLst>
      <p:sld r:id="rId1" collapse="1"/>
      <p:sld r:id="rId2" collapse="1"/>
      <p:sld r:id="rId3" collapse="1"/>
      <p:sld r:id="rId4" collapse="1"/>
      <p:sld r:id="rId5" collapse="1"/>
      <p:sld r:id="rId6" collapse="1"/>
      <p:sld r:id="rId7" collapse="1"/>
      <p:sld r:id="rId8" collapse="1"/>
      <p:sld r:id="rId9" collapse="1"/>
      <p:sld r:id="rId10" collapse="1"/>
      <p:sld r:id="rId11" collapse="1"/>
      <p:sld r:id="rId12" collapse="1"/>
      <p:sld r:id="rId13" collapse="1"/>
      <p:sld r:id="rId14" collapse="1"/>
      <p:sld r:id="rId15" collapse="1"/>
      <p:sld r:id="rId16" collapse="1"/>
      <p:sld r:id="rId17" collapse="1"/>
      <p:sld r:id="rId18" collapse="1"/>
      <p:sld r:id="rId19" collapse="1"/>
      <p:sld r:id="rId20" collapse="1"/>
      <p:sld r:id="rId21" collapse="1"/>
      <p:sld r:id="rId22" collapse="1"/>
      <p:sld r:id="rId23" collapse="1"/>
      <p:sld r:id="rId24" collapse="1"/>
      <p:sld r:id="rId25" collapse="1"/>
      <p:sld r:id="rId26" collapse="1"/>
      <p:sld r:id="rId27" collapse="1"/>
      <p:sld r:id="rId28" collapse="1"/>
      <p:sld r:id="rId29" collapse="1"/>
      <p:sld r:id="rId30" collapse="1"/>
      <p:sld r:id="rId31" collapse="1"/>
      <p:sld r:id="rId32" collapse="1"/>
      <p:sld r:id="rId33" collapse="1"/>
      <p:sld r:id="rId34" collapse="1"/>
      <p:sld r:id="rId35" collapse="1"/>
      <p:sld r:id="rId36" collapse="1"/>
      <p:sld r:id="rId37" collapse="1"/>
      <p:sld r:id="rId38" collapse="1"/>
      <p:sld r:id="rId39" collapse="1"/>
      <p:sld r:id="rId40" collapse="1"/>
      <p:sld r:id="rId41" collapse="1"/>
      <p:sld r:id="rId42" collapse="1"/>
      <p:sld r:id="rId43" collapse="1"/>
      <p:sld r:id="rId44" collapse="1"/>
      <p:sld r:id="rId45" collapse="1"/>
      <p:sld r:id="rId46" collapse="1"/>
      <p:sld r:id="rId47" collapse="1"/>
    </p:sldLst>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87" d="100"/>
          <a:sy n="87" d="100"/>
        </p:scale>
        <p:origin x="3090"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commentAuthors" Target="commentAuthor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Master" Target="slideMasters/slideMaster1.xml"/><Relationship Id="rId19" Type="http://schemas.openxmlformats.org/officeDocument/2006/relationships/slide" Target="slides/slide14.xml"/><Relationship Id="rId56" Type="http://schemas.openxmlformats.org/officeDocument/2006/relationships/presProps" Target="presProps.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s>
</file>

<file path=ppt/_rels/viewProps.xml.rels><?xml version="1.0" encoding="UTF-8" standalone="yes"?>
<Relationships xmlns="http://schemas.openxmlformats.org/package/2006/relationships"><Relationship Id="rId8" Type="http://schemas.openxmlformats.org/officeDocument/2006/relationships/slide" Target="slides/slide8.xml"/><Relationship Id="rId13" Type="http://schemas.openxmlformats.org/officeDocument/2006/relationships/slide" Target="slides/slide13.xml"/><Relationship Id="rId18" Type="http://schemas.openxmlformats.org/officeDocument/2006/relationships/slide" Target="slides/slide18.xml"/><Relationship Id="rId26" Type="http://schemas.openxmlformats.org/officeDocument/2006/relationships/slide" Target="slides/slide26.xml"/><Relationship Id="rId39" Type="http://schemas.openxmlformats.org/officeDocument/2006/relationships/slide" Target="slides/slide39.xml"/><Relationship Id="rId3" Type="http://schemas.openxmlformats.org/officeDocument/2006/relationships/slide" Target="slides/slide3.xml"/><Relationship Id="rId21" Type="http://schemas.openxmlformats.org/officeDocument/2006/relationships/slide" Target="slides/slide21.xml"/><Relationship Id="rId34" Type="http://schemas.openxmlformats.org/officeDocument/2006/relationships/slide" Target="slides/slide34.xml"/><Relationship Id="rId42" Type="http://schemas.openxmlformats.org/officeDocument/2006/relationships/slide" Target="slides/slide42.xml"/><Relationship Id="rId47" Type="http://schemas.openxmlformats.org/officeDocument/2006/relationships/slide" Target="slides/slide47.xml"/><Relationship Id="rId7" Type="http://schemas.openxmlformats.org/officeDocument/2006/relationships/slide" Target="slides/slide7.xml"/><Relationship Id="rId12" Type="http://schemas.openxmlformats.org/officeDocument/2006/relationships/slide" Target="slides/slide12.xml"/><Relationship Id="rId17" Type="http://schemas.openxmlformats.org/officeDocument/2006/relationships/slide" Target="slides/slide17.xml"/><Relationship Id="rId25" Type="http://schemas.openxmlformats.org/officeDocument/2006/relationships/slide" Target="slides/slide25.xml"/><Relationship Id="rId33" Type="http://schemas.openxmlformats.org/officeDocument/2006/relationships/slide" Target="slides/slide33.xml"/><Relationship Id="rId38" Type="http://schemas.openxmlformats.org/officeDocument/2006/relationships/slide" Target="slides/slide38.xml"/><Relationship Id="rId46" Type="http://schemas.openxmlformats.org/officeDocument/2006/relationships/slide" Target="slides/slide46.xml"/><Relationship Id="rId2" Type="http://schemas.openxmlformats.org/officeDocument/2006/relationships/slide" Target="slides/slide2.xml"/><Relationship Id="rId16" Type="http://schemas.openxmlformats.org/officeDocument/2006/relationships/slide" Target="slides/slide16.xml"/><Relationship Id="rId20" Type="http://schemas.openxmlformats.org/officeDocument/2006/relationships/slide" Target="slides/slide20.xml"/><Relationship Id="rId29" Type="http://schemas.openxmlformats.org/officeDocument/2006/relationships/slide" Target="slides/slide29.xml"/><Relationship Id="rId41" Type="http://schemas.openxmlformats.org/officeDocument/2006/relationships/slide" Target="slides/slide41.xml"/><Relationship Id="rId1" Type="http://schemas.openxmlformats.org/officeDocument/2006/relationships/slide" Target="slides/slide1.xml"/><Relationship Id="rId6" Type="http://schemas.openxmlformats.org/officeDocument/2006/relationships/slide" Target="slides/slide6.xml"/><Relationship Id="rId11" Type="http://schemas.openxmlformats.org/officeDocument/2006/relationships/slide" Target="slides/slide11.xml"/><Relationship Id="rId24" Type="http://schemas.openxmlformats.org/officeDocument/2006/relationships/slide" Target="slides/slide24.xml"/><Relationship Id="rId32" Type="http://schemas.openxmlformats.org/officeDocument/2006/relationships/slide" Target="slides/slide32.xml"/><Relationship Id="rId37" Type="http://schemas.openxmlformats.org/officeDocument/2006/relationships/slide" Target="slides/slide37.xml"/><Relationship Id="rId40" Type="http://schemas.openxmlformats.org/officeDocument/2006/relationships/slide" Target="slides/slide40.xml"/><Relationship Id="rId45" Type="http://schemas.openxmlformats.org/officeDocument/2006/relationships/slide" Target="slides/slide45.xml"/><Relationship Id="rId5" Type="http://schemas.openxmlformats.org/officeDocument/2006/relationships/slide" Target="slides/slide5.xml"/><Relationship Id="rId15" Type="http://schemas.openxmlformats.org/officeDocument/2006/relationships/slide" Target="slides/slide15.xml"/><Relationship Id="rId23" Type="http://schemas.openxmlformats.org/officeDocument/2006/relationships/slide" Target="slides/slide23.xml"/><Relationship Id="rId28" Type="http://schemas.openxmlformats.org/officeDocument/2006/relationships/slide" Target="slides/slide28.xml"/><Relationship Id="rId36" Type="http://schemas.openxmlformats.org/officeDocument/2006/relationships/slide" Target="slides/slide36.xml"/><Relationship Id="rId10" Type="http://schemas.openxmlformats.org/officeDocument/2006/relationships/slide" Target="slides/slide10.xml"/><Relationship Id="rId19" Type="http://schemas.openxmlformats.org/officeDocument/2006/relationships/slide" Target="slides/slide19.xml"/><Relationship Id="rId31" Type="http://schemas.openxmlformats.org/officeDocument/2006/relationships/slide" Target="slides/slide31.xml"/><Relationship Id="rId44" Type="http://schemas.openxmlformats.org/officeDocument/2006/relationships/slide" Target="slides/slide44.xml"/><Relationship Id="rId4" Type="http://schemas.openxmlformats.org/officeDocument/2006/relationships/slide" Target="slides/slide4.xml"/><Relationship Id="rId9" Type="http://schemas.openxmlformats.org/officeDocument/2006/relationships/slide" Target="slides/slide9.xml"/><Relationship Id="rId14" Type="http://schemas.openxmlformats.org/officeDocument/2006/relationships/slide" Target="slides/slide14.xml"/><Relationship Id="rId22" Type="http://schemas.openxmlformats.org/officeDocument/2006/relationships/slide" Target="slides/slide22.xml"/><Relationship Id="rId27" Type="http://schemas.openxmlformats.org/officeDocument/2006/relationships/slide" Target="slides/slide27.xml"/><Relationship Id="rId30" Type="http://schemas.openxmlformats.org/officeDocument/2006/relationships/slide" Target="slides/slide30.xml"/><Relationship Id="rId35" Type="http://schemas.openxmlformats.org/officeDocument/2006/relationships/slide" Target="slides/slide35.xml"/><Relationship Id="rId43" Type="http://schemas.openxmlformats.org/officeDocument/2006/relationships/slide" Target="slides/slide4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E8AA413-85C6-40F2-B867-268CAAA7E377}" type="datetimeFigureOut">
              <a:rPr lang="en-US" smtClean="0"/>
              <a:t>8/24/2019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767803E-66EE-42CE-8DFB-98553954E472}" type="slidenum">
              <a:rPr lang="en-US" smtClean="0"/>
              <a:t>‹#›</a:t>
            </a:fld>
            <a:endParaRPr lang="en-US"/>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8/24/2019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a:t>Click to edit Master title style</a:t>
            </a:r>
            <a:endParaRPr lang="en-US" dirty="0"/>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228600" indent="-228600">
              <a:buClr>
                <a:srgbClr val="004A78"/>
              </a:buClr>
              <a:buFont typeface="Arial" charset="0"/>
              <a:buChar char="•"/>
              <a:defRPr sz="1800">
                <a:solidFill>
                  <a:srgbClr val="000000"/>
                </a:solidFill>
              </a:defRPr>
            </a:lvl1pPr>
            <a:lvl2pPr marL="685800" indent="-228600">
              <a:buClr>
                <a:srgbClr val="004A78"/>
              </a:buClr>
              <a:buFont typeface="Arial" charset="0"/>
              <a:buChar char="•"/>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11" name="Footer">
            <a:extLst>
              <a:ext uri="{FF2B5EF4-FFF2-40B4-BE49-F238E27FC236}">
                <a16:creationId xmlns:a16="http://schemas.microsoft.com/office/drawing/2014/main" id="{694E3234-AD4D-4528-A4C2-DA3F46C01FE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2" name="Footer">
            <a:extLst>
              <a:ext uri="{FF2B5EF4-FFF2-40B4-BE49-F238E27FC236}">
                <a16:creationId xmlns:a16="http://schemas.microsoft.com/office/drawing/2014/main" id="{DB037D71-F15B-4916-BD4A-D6A5275B7CF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a:t>
            </a:r>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CE0666C7-44DC-46D0-8502-416489CF38FD}"/>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7D83E464-63F2-44CB-A18F-6B8C11A07F2F}"/>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42BDCD45-3D4F-477E-B84A-2FDCEEDABC8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402336" indent="-402336">
              <a:buClr>
                <a:srgbClr val="004A78"/>
              </a:buClr>
              <a:buFont typeface="+mj-lt"/>
              <a:buAutoNum type="arabicPeriod"/>
              <a:defRPr sz="2400" baseline="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LucidaGrande"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7" name="Footer">
            <a:extLst>
              <a:ext uri="{FF2B5EF4-FFF2-40B4-BE49-F238E27FC236}">
                <a16:creationId xmlns:a16="http://schemas.microsoft.com/office/drawing/2014/main" id="{06F9C0B9-1D2A-4924-8C84-F38418E97EE1}"/>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12" name="Text Placeholder 11"/>
          <p:cNvSpPr>
            <a:spLocks noGrp="1"/>
          </p:cNvSpPr>
          <p:nvPr>
            <p:ph type="body" sz="quarter" idx="17" hasCustomPrompt="1"/>
          </p:nvPr>
        </p:nvSpPr>
        <p:spPr>
          <a:xfrm>
            <a:off x="743576" y="1289304"/>
            <a:ext cx="10711543" cy="4394200"/>
          </a:xfrm>
        </p:spPr>
        <p:txBody>
          <a:bodyPr>
            <a:normAutofit/>
          </a:bodyPr>
          <a:lstStyle>
            <a:lvl1pPr marL="292608" indent="-292608">
              <a:buClr>
                <a:srgbClr val="004A78"/>
              </a:buClr>
              <a:buFont typeface="Arial" charset="0"/>
              <a:buChar char="•"/>
              <a:defRPr sz="2400" baseline="0">
                <a:solidFill>
                  <a:srgbClr val="000000"/>
                </a:solidFill>
              </a:defRPr>
            </a:lvl1pPr>
            <a:lvl2pPr marL="621792" marR="0" indent="-320040" algn="l" defTabSz="914400" rtl="0" eaLnBrk="1" fontAlgn="base" latinLnBrk="0" hangingPunct="1">
              <a:lnSpc>
                <a:spcPct val="90000"/>
              </a:lnSpc>
              <a:spcBef>
                <a:spcPts val="1000"/>
              </a:spcBef>
              <a:spcAft>
                <a:spcPct val="0"/>
              </a:spcAft>
              <a:buClr>
                <a:srgbClr val="004A78"/>
              </a:buClr>
              <a:buSzTx/>
              <a:buFont typeface="Courier New" panose="02070309020205020404" pitchFamily="49" charset="0"/>
              <a:buChar char="o"/>
              <a:tabLst/>
              <a:defRPr sz="2200" baseline="0">
                <a:solidFill>
                  <a:srgbClr val="000000"/>
                </a:solidFill>
              </a:defRPr>
            </a:lvl2pPr>
            <a:lvl3pPr marL="1124712" indent="-320040">
              <a:spcBef>
                <a:spcPts val="1000"/>
              </a:spcBef>
              <a:buClr>
                <a:srgbClr val="004A78"/>
              </a:buClr>
              <a:buFont typeface="Arial" charset="0"/>
              <a:buChar char="•"/>
              <a:defRPr sz="2000" baseline="0">
                <a:solidFill>
                  <a:srgbClr val="000000"/>
                </a:solidFill>
              </a:defRPr>
            </a:lvl3pPr>
            <a:lvl4pPr marL="1600200" indent="-228600">
              <a:buClr>
                <a:srgbClr val="004A78"/>
              </a:buClr>
              <a:buSzPct val="100000"/>
              <a:buFont typeface="Courier New" panose="02070309020205020404" pitchFamily="49" charset="0"/>
              <a:buChar char="o"/>
              <a:defRPr sz="1800" baseline="0">
                <a:solidFill>
                  <a:srgbClr val="000000"/>
                </a:solidFill>
              </a:defRPr>
            </a:lvl4pPr>
            <a:lvl5pPr marL="2057400" indent="-228600">
              <a:buClr>
                <a:srgbClr val="004A78"/>
              </a:buClr>
              <a:buFont typeface="Arial" panose="020B0604020202020204" pitchFamily="34" charset="0"/>
              <a:buChar char="•"/>
              <a:defRPr sz="1600" baseline="0">
                <a:solidFill>
                  <a:srgbClr val="000000"/>
                </a:solidFill>
              </a:defRPr>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a:extLst>
              <a:ext uri="{FF2B5EF4-FFF2-40B4-BE49-F238E27FC236}">
                <a16:creationId xmlns:a16="http://schemas.microsoft.com/office/drawing/2014/main" id="{4EBBE058-3799-4D76-BFA7-EF433BADB4A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a:t>Click icon to add table</a:t>
            </a:r>
          </a:p>
        </p:txBody>
      </p:sp>
      <p:sp>
        <p:nvSpPr>
          <p:cNvPr id="6" name="Footer"/>
          <p:cNvSpPr txBox="1"/>
          <p:nvPr userDrawn="1"/>
        </p:nvSpPr>
        <p:spPr>
          <a:xfrm>
            <a:off x="3007866" y="6323299"/>
            <a:ext cx="8956009" cy="477054"/>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004A78"/>
                </a:solidFill>
                <a:effectLst/>
                <a:uLnTx/>
                <a:uFillTx/>
                <a:latin typeface="arial" charset="0"/>
                <a:ea typeface="+mn-ea"/>
                <a:cs typeface="+mn-cs"/>
              </a:rPr>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1274574" y="2193424"/>
            <a:ext cx="9642852" cy="618014"/>
          </a:xfrm>
        </p:spPr>
        <p:txBody>
          <a:bodyPr anchor="b">
            <a:noAutofit/>
          </a:bodyPr>
          <a:lstStyle>
            <a:lvl1pPr marL="0" indent="0" algn="ctr">
              <a:buNone/>
              <a:defRPr sz="50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Unit 1</a:t>
            </a:r>
          </a:p>
        </p:txBody>
      </p:sp>
      <p:sp>
        <p:nvSpPr>
          <p:cNvPr id="2" name="Title 1"/>
          <p:cNvSpPr>
            <a:spLocks noGrp="1"/>
          </p:cNvSpPr>
          <p:nvPr>
            <p:ph type="title"/>
          </p:nvPr>
        </p:nvSpPr>
        <p:spPr>
          <a:xfrm>
            <a:off x="838200" y="3096122"/>
            <a:ext cx="10515600" cy="672105"/>
          </a:xfrm>
        </p:spPr>
        <p:txBody>
          <a:bodyPr/>
          <a:lstStyle>
            <a:lvl1pPr>
              <a:defRPr>
                <a:solidFill>
                  <a:schemeClr val="bg1"/>
                </a:solidFill>
              </a:defRPr>
            </a:lvl1pPr>
          </a:lstStyle>
          <a:p>
            <a:r>
              <a:rPr lang="en-US"/>
              <a:t>Click to edit Master title style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a:t>Click icon to add picture</a:t>
            </a:r>
            <a:endParaRPr lang="en-US" dirty="0"/>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endParaRPr lang="en-IN" dirty="0"/>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4" name="Content Placeholder 3">
            <a:extLst>
              <a:ext uri="{FF2B5EF4-FFF2-40B4-BE49-F238E27FC236}">
                <a16:creationId xmlns:a16="http://schemas.microsoft.com/office/drawing/2014/main" id="{44B3E627-2CE2-49E4-9D60-A05CE63BF201}"/>
              </a:ext>
            </a:extLst>
          </p:cNvPr>
          <p:cNvSpPr>
            <a:spLocks noGrp="1"/>
          </p:cNvSpPr>
          <p:nvPr>
            <p:ph sz="quarter" idx="16"/>
          </p:nvPr>
        </p:nvSpPr>
        <p:spPr>
          <a:xfrm>
            <a:off x="742950" y="1289050"/>
            <a:ext cx="10706100" cy="42799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Foote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1070102"/>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478088"/>
            <a:ext cx="10712450" cy="1189037"/>
          </a:xfrm>
        </p:spPr>
        <p:txBody>
          <a:bodyPr/>
          <a:lstStyle>
            <a:lvl1pPr>
              <a:defRPr sz="2400" baseline="0"/>
            </a:lvl1pPr>
          </a:lstStyle>
          <a:p>
            <a:pPr lvl="0"/>
            <a:endParaRPr lang="en-IN" dirty="0"/>
          </a:p>
        </p:txBody>
      </p:sp>
      <p:sp>
        <p:nvSpPr>
          <p:cNvPr id="7" name="Footer">
            <a:extLst>
              <a:ext uri="{FF2B5EF4-FFF2-40B4-BE49-F238E27FC236}">
                <a16:creationId xmlns:a16="http://schemas.microsoft.com/office/drawing/2014/main" id="{31E6ACDE-2126-4A86-AE0F-95101B04690E}"/>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84527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672105"/>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2121408"/>
            <a:ext cx="10712450" cy="67210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953765"/>
            <a:ext cx="10712450" cy="672105"/>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3749675"/>
            <a:ext cx="10712451" cy="868363"/>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0" y="4773613"/>
            <a:ext cx="10742613" cy="671512"/>
          </a:xfrm>
        </p:spPr>
        <p:txBody>
          <a:bodyPr/>
          <a:lstStyle>
            <a:lvl1pPr>
              <a:defRPr sz="2400" baseline="0"/>
            </a:lvl1pPr>
          </a:lstStyle>
          <a:p>
            <a:pPr lvl="0"/>
            <a:endParaRPr lang="en-IN" dirty="0"/>
          </a:p>
        </p:txBody>
      </p:sp>
      <p:sp>
        <p:nvSpPr>
          <p:cNvPr id="11" name="Footer">
            <a:extLst>
              <a:ext uri="{FF2B5EF4-FFF2-40B4-BE49-F238E27FC236}">
                <a16:creationId xmlns:a16="http://schemas.microsoft.com/office/drawing/2014/main" id="{49EA09D3-7828-4D8D-80D1-CF14E934BAFC}"/>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42786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10712450" cy="384301"/>
          </a:xfrm>
        </p:spPr>
        <p:txBody>
          <a:bodyPr/>
          <a:lstStyle>
            <a:lvl1pPr>
              <a:defRPr sz="2400" baseline="0"/>
            </a:lvl1pPr>
          </a:lstStyle>
          <a:p>
            <a:pPr lvl="0"/>
            <a:endParaRPr lang="en-IN" dirty="0"/>
          </a:p>
        </p:txBody>
      </p:sp>
      <p:sp>
        <p:nvSpPr>
          <p:cNvPr id="9" name="Content Placeholder 8">
            <a:extLst>
              <a:ext uri="{FF2B5EF4-FFF2-40B4-BE49-F238E27FC236}">
                <a16:creationId xmlns:a16="http://schemas.microsoft.com/office/drawing/2014/main" id="{ABFF14C2-479E-4420-AF87-35E003BD6336}"/>
              </a:ext>
            </a:extLst>
          </p:cNvPr>
          <p:cNvSpPr>
            <a:spLocks noGrp="1"/>
          </p:cNvSpPr>
          <p:nvPr>
            <p:ph sz="quarter" idx="17"/>
          </p:nvPr>
        </p:nvSpPr>
        <p:spPr>
          <a:xfrm>
            <a:off x="742950" y="1828928"/>
            <a:ext cx="10712450" cy="356045"/>
          </a:xfrm>
        </p:spPr>
        <p:txBody>
          <a:bodyPr/>
          <a:lstStyle>
            <a:lvl1pPr>
              <a:defRPr sz="2400" baseline="0"/>
            </a:lvl1pPr>
          </a:lstStyle>
          <a:p>
            <a:pPr lvl="0"/>
            <a:endParaRPr lang="en-IN" dirty="0"/>
          </a:p>
        </p:txBody>
      </p:sp>
      <p:sp>
        <p:nvSpPr>
          <p:cNvPr id="6" name="Content Placeholder 5">
            <a:extLst>
              <a:ext uri="{FF2B5EF4-FFF2-40B4-BE49-F238E27FC236}">
                <a16:creationId xmlns:a16="http://schemas.microsoft.com/office/drawing/2014/main" id="{F2FECFAB-679B-4A2F-876D-E2D9D597BFC4}"/>
              </a:ext>
            </a:extLst>
          </p:cNvPr>
          <p:cNvSpPr>
            <a:spLocks noGrp="1"/>
          </p:cNvSpPr>
          <p:nvPr>
            <p:ph sz="quarter" idx="18"/>
          </p:nvPr>
        </p:nvSpPr>
        <p:spPr>
          <a:xfrm>
            <a:off x="742951" y="2249425"/>
            <a:ext cx="10712450" cy="384301"/>
          </a:xfrm>
        </p:spPr>
        <p:txBody>
          <a:bodyPr/>
          <a:lstStyle>
            <a:lvl1pPr>
              <a:defRPr sz="2400" baseline="0"/>
            </a:lvl1pPr>
          </a:lstStyle>
          <a:p>
            <a:pPr lvl="0"/>
            <a:endParaRPr lang="en-IN" dirty="0"/>
          </a:p>
        </p:txBody>
      </p:sp>
      <p:sp>
        <p:nvSpPr>
          <p:cNvPr id="10" name="Content Placeholder 9">
            <a:extLst>
              <a:ext uri="{FF2B5EF4-FFF2-40B4-BE49-F238E27FC236}">
                <a16:creationId xmlns:a16="http://schemas.microsoft.com/office/drawing/2014/main" id="{EBE7468E-D182-49AC-A887-D75B22258C3F}"/>
              </a:ext>
            </a:extLst>
          </p:cNvPr>
          <p:cNvSpPr>
            <a:spLocks noGrp="1"/>
          </p:cNvSpPr>
          <p:nvPr>
            <p:ph sz="quarter" idx="19"/>
          </p:nvPr>
        </p:nvSpPr>
        <p:spPr>
          <a:xfrm>
            <a:off x="742950" y="2761047"/>
            <a:ext cx="10712451" cy="448752"/>
          </a:xfrm>
        </p:spPr>
        <p:txBody>
          <a:bodyPr/>
          <a:lstStyle>
            <a:lvl1pPr>
              <a:defRPr sz="2400" baseline="0"/>
            </a:lvl1pPr>
          </a:lstStyle>
          <a:p>
            <a:pPr lvl="0"/>
            <a:endParaRPr lang="en-IN" dirty="0"/>
          </a:p>
        </p:txBody>
      </p:sp>
      <p:sp>
        <p:nvSpPr>
          <p:cNvPr id="12" name="Content Placeholder 11">
            <a:extLst>
              <a:ext uri="{FF2B5EF4-FFF2-40B4-BE49-F238E27FC236}">
                <a16:creationId xmlns:a16="http://schemas.microsoft.com/office/drawing/2014/main" id="{030D84A3-4704-44DF-BF1A-8DCA7B7BDB26}"/>
              </a:ext>
            </a:extLst>
          </p:cNvPr>
          <p:cNvSpPr>
            <a:spLocks noGrp="1"/>
          </p:cNvSpPr>
          <p:nvPr>
            <p:ph sz="quarter" idx="20"/>
          </p:nvPr>
        </p:nvSpPr>
        <p:spPr>
          <a:xfrm>
            <a:off x="742951" y="3337120"/>
            <a:ext cx="10706100" cy="415499"/>
          </a:xfrm>
        </p:spPr>
        <p:txBody>
          <a:bodyPr/>
          <a:lstStyle>
            <a:lvl1pPr>
              <a:defRPr sz="2400" baseline="0"/>
            </a:lvl1pPr>
          </a:lstStyle>
          <a:p>
            <a:pPr lvl="0"/>
            <a:endParaRPr lang="en-IN" dirty="0"/>
          </a:p>
        </p:txBody>
      </p:sp>
      <p:sp>
        <p:nvSpPr>
          <p:cNvPr id="7" name="Content Placeholder 6">
            <a:extLst>
              <a:ext uri="{FF2B5EF4-FFF2-40B4-BE49-F238E27FC236}">
                <a16:creationId xmlns:a16="http://schemas.microsoft.com/office/drawing/2014/main" id="{2C4504C2-71B0-4660-9A2B-EB3E1DD7938E}"/>
              </a:ext>
            </a:extLst>
          </p:cNvPr>
          <p:cNvSpPr>
            <a:spLocks noGrp="1"/>
          </p:cNvSpPr>
          <p:nvPr>
            <p:ph sz="quarter" idx="21"/>
          </p:nvPr>
        </p:nvSpPr>
        <p:spPr>
          <a:xfrm>
            <a:off x="742950" y="3822701"/>
            <a:ext cx="10712450" cy="415498"/>
          </a:xfrm>
        </p:spPr>
        <p:txBody>
          <a:bodyPr/>
          <a:lstStyle>
            <a:lvl1pPr>
              <a:defRPr sz="2400" baseline="0"/>
            </a:lvl1pPr>
          </a:lstStyle>
          <a:p>
            <a:pPr lvl="0"/>
            <a:endParaRPr lang="en-IN" dirty="0"/>
          </a:p>
        </p:txBody>
      </p:sp>
      <p:sp>
        <p:nvSpPr>
          <p:cNvPr id="13" name="Content Placeholder 12">
            <a:extLst>
              <a:ext uri="{FF2B5EF4-FFF2-40B4-BE49-F238E27FC236}">
                <a16:creationId xmlns:a16="http://schemas.microsoft.com/office/drawing/2014/main" id="{09AD69C0-5A42-4E9E-979B-4D1EBFB2BD98}"/>
              </a:ext>
            </a:extLst>
          </p:cNvPr>
          <p:cNvSpPr>
            <a:spLocks noGrp="1"/>
          </p:cNvSpPr>
          <p:nvPr>
            <p:ph sz="quarter" idx="22"/>
          </p:nvPr>
        </p:nvSpPr>
        <p:spPr>
          <a:xfrm>
            <a:off x="742950" y="4371023"/>
            <a:ext cx="10706100" cy="447865"/>
          </a:xfrm>
        </p:spPr>
        <p:txBody>
          <a:bodyPr/>
          <a:lstStyle>
            <a:lvl1pPr>
              <a:defRPr sz="2400" baseline="0"/>
            </a:lvl1pPr>
          </a:lstStyle>
          <a:p>
            <a:pPr lvl="0"/>
            <a:endParaRPr lang="en-IN" dirty="0"/>
          </a:p>
        </p:txBody>
      </p:sp>
      <p:sp>
        <p:nvSpPr>
          <p:cNvPr id="15" name="Content Placeholder 14">
            <a:extLst>
              <a:ext uri="{FF2B5EF4-FFF2-40B4-BE49-F238E27FC236}">
                <a16:creationId xmlns:a16="http://schemas.microsoft.com/office/drawing/2014/main" id="{71E92654-65B9-4FF2-A707-C48D724DE77B}"/>
              </a:ext>
            </a:extLst>
          </p:cNvPr>
          <p:cNvSpPr>
            <a:spLocks noGrp="1"/>
          </p:cNvSpPr>
          <p:nvPr>
            <p:ph sz="quarter" idx="23"/>
          </p:nvPr>
        </p:nvSpPr>
        <p:spPr>
          <a:xfrm>
            <a:off x="742950" y="4919980"/>
            <a:ext cx="10706100" cy="504825"/>
          </a:xfrm>
        </p:spPr>
        <p:txBody>
          <a:bodyPr/>
          <a:lstStyle>
            <a:lvl1pPr>
              <a:defRPr sz="2400" baseline="0"/>
            </a:lvl1pPr>
          </a:lstStyle>
          <a:p>
            <a:pPr lvl="0"/>
            <a:endParaRPr lang="en-IN" dirty="0"/>
          </a:p>
        </p:txBody>
      </p:sp>
      <p:sp>
        <p:nvSpPr>
          <p:cNvPr id="17" name="Content Placeholder 16">
            <a:extLst>
              <a:ext uri="{FF2B5EF4-FFF2-40B4-BE49-F238E27FC236}">
                <a16:creationId xmlns:a16="http://schemas.microsoft.com/office/drawing/2014/main" id="{76920D2B-0ADC-497D-847E-7963CD40CF40}"/>
              </a:ext>
            </a:extLst>
          </p:cNvPr>
          <p:cNvSpPr>
            <a:spLocks noGrp="1"/>
          </p:cNvSpPr>
          <p:nvPr>
            <p:ph sz="quarter" idx="24"/>
          </p:nvPr>
        </p:nvSpPr>
        <p:spPr>
          <a:xfrm>
            <a:off x="742950" y="5513388"/>
            <a:ext cx="10706100" cy="50482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88405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dirty="0"/>
              <a:t>Click to edit Master title style</a:t>
            </a:r>
          </a:p>
        </p:txBody>
      </p:sp>
      <p:sp>
        <p:nvSpPr>
          <p:cNvPr id="4" name="Content Placeholder 3">
            <a:extLst>
              <a:ext uri="{FF2B5EF4-FFF2-40B4-BE49-F238E27FC236}">
                <a16:creationId xmlns:a16="http://schemas.microsoft.com/office/drawing/2014/main" id="{CB97465A-2BBE-471A-8C34-10CE54F5F310}"/>
              </a:ext>
            </a:extLst>
          </p:cNvPr>
          <p:cNvSpPr>
            <a:spLocks noGrp="1"/>
          </p:cNvSpPr>
          <p:nvPr>
            <p:ph sz="quarter" idx="16"/>
          </p:nvPr>
        </p:nvSpPr>
        <p:spPr>
          <a:xfrm>
            <a:off x="742950" y="1289051"/>
            <a:ext cx="5068190" cy="384301"/>
          </a:xfrm>
        </p:spPr>
        <p:txBody>
          <a:bodyPr/>
          <a:lstStyle>
            <a:lvl1pPr>
              <a:defRPr sz="2400" baseline="0"/>
            </a:lvl1pPr>
          </a:lstStyle>
          <a:p>
            <a:pPr lvl="0"/>
            <a:endParaRPr lang="en-IN" dirty="0"/>
          </a:p>
        </p:txBody>
      </p:sp>
      <p:sp>
        <p:nvSpPr>
          <p:cNvPr id="5" name="Content Placeholder 4">
            <a:extLst>
              <a:ext uri="{FF2B5EF4-FFF2-40B4-BE49-F238E27FC236}">
                <a16:creationId xmlns:a16="http://schemas.microsoft.com/office/drawing/2014/main" id="{A5A3204D-B870-46D4-B651-278CDE16126F}"/>
              </a:ext>
            </a:extLst>
          </p:cNvPr>
          <p:cNvSpPr>
            <a:spLocks noGrp="1"/>
          </p:cNvSpPr>
          <p:nvPr>
            <p:ph sz="quarter" idx="17"/>
          </p:nvPr>
        </p:nvSpPr>
        <p:spPr>
          <a:xfrm>
            <a:off x="5888038" y="1266400"/>
            <a:ext cx="5465762" cy="415497"/>
          </a:xfrm>
        </p:spPr>
        <p:txBody>
          <a:bodyPr/>
          <a:lstStyle>
            <a:lvl1pPr>
              <a:defRPr sz="2400" baseline="0"/>
            </a:lvl1pPr>
          </a:lstStyle>
          <a:p>
            <a:pPr lvl="0"/>
            <a:endParaRPr lang="en-IN" dirty="0"/>
          </a:p>
        </p:txBody>
      </p:sp>
      <p:sp>
        <p:nvSpPr>
          <p:cNvPr id="16" name="Content Placeholder 15">
            <a:extLst>
              <a:ext uri="{FF2B5EF4-FFF2-40B4-BE49-F238E27FC236}">
                <a16:creationId xmlns:a16="http://schemas.microsoft.com/office/drawing/2014/main" id="{338F3F5D-EB7D-43B7-86FF-A011A9374D7F}"/>
              </a:ext>
            </a:extLst>
          </p:cNvPr>
          <p:cNvSpPr>
            <a:spLocks noGrp="1"/>
          </p:cNvSpPr>
          <p:nvPr>
            <p:ph sz="quarter" idx="18"/>
          </p:nvPr>
        </p:nvSpPr>
        <p:spPr>
          <a:xfrm>
            <a:off x="742950" y="1768475"/>
            <a:ext cx="5068888" cy="415925"/>
          </a:xfrm>
        </p:spPr>
        <p:txBody>
          <a:bodyPr/>
          <a:lstStyle>
            <a:lvl1pPr>
              <a:defRPr sz="2400" baseline="0"/>
            </a:lvl1pPr>
          </a:lstStyle>
          <a:p>
            <a:pPr lvl="0"/>
            <a:endParaRPr lang="en-IN" dirty="0"/>
          </a:p>
        </p:txBody>
      </p:sp>
      <p:sp>
        <p:nvSpPr>
          <p:cNvPr id="19" name="Content Placeholder 18">
            <a:extLst>
              <a:ext uri="{FF2B5EF4-FFF2-40B4-BE49-F238E27FC236}">
                <a16:creationId xmlns:a16="http://schemas.microsoft.com/office/drawing/2014/main" id="{A8AF1716-838B-4E95-8E12-1E46CDD9270A}"/>
              </a:ext>
            </a:extLst>
          </p:cNvPr>
          <p:cNvSpPr>
            <a:spLocks noGrp="1"/>
          </p:cNvSpPr>
          <p:nvPr>
            <p:ph sz="quarter" idx="19"/>
          </p:nvPr>
        </p:nvSpPr>
        <p:spPr>
          <a:xfrm>
            <a:off x="5888038" y="1768475"/>
            <a:ext cx="5465762" cy="415925"/>
          </a:xfrm>
        </p:spPr>
        <p:txBody>
          <a:bodyPr/>
          <a:lstStyle>
            <a:lvl1pPr>
              <a:defRPr sz="2400" baseline="0"/>
            </a:lvl1pPr>
          </a:lstStyle>
          <a:p>
            <a:pPr lvl="0"/>
            <a:endParaRPr lang="en-IN" dirty="0"/>
          </a:p>
        </p:txBody>
      </p:sp>
      <p:sp>
        <p:nvSpPr>
          <p:cNvPr id="21" name="Content Placeholder 20">
            <a:extLst>
              <a:ext uri="{FF2B5EF4-FFF2-40B4-BE49-F238E27FC236}">
                <a16:creationId xmlns:a16="http://schemas.microsoft.com/office/drawing/2014/main" id="{1F6F391C-50F2-420B-9B54-61948253419E}"/>
              </a:ext>
            </a:extLst>
          </p:cNvPr>
          <p:cNvSpPr>
            <a:spLocks noGrp="1"/>
          </p:cNvSpPr>
          <p:nvPr>
            <p:ph sz="quarter" idx="20"/>
          </p:nvPr>
        </p:nvSpPr>
        <p:spPr>
          <a:xfrm>
            <a:off x="742950" y="2290763"/>
            <a:ext cx="5068888" cy="414337"/>
          </a:xfrm>
        </p:spPr>
        <p:txBody>
          <a:bodyPr/>
          <a:lstStyle>
            <a:lvl1pPr>
              <a:defRPr sz="2400" baseline="0"/>
            </a:lvl1pPr>
          </a:lstStyle>
          <a:p>
            <a:pPr lvl="0"/>
            <a:endParaRPr lang="en-IN" dirty="0"/>
          </a:p>
        </p:txBody>
      </p:sp>
      <p:sp>
        <p:nvSpPr>
          <p:cNvPr id="23" name="Content Placeholder 22">
            <a:extLst>
              <a:ext uri="{FF2B5EF4-FFF2-40B4-BE49-F238E27FC236}">
                <a16:creationId xmlns:a16="http://schemas.microsoft.com/office/drawing/2014/main" id="{635F1FC2-CFF5-4CAD-8E56-7E2E4D2763FF}"/>
              </a:ext>
            </a:extLst>
          </p:cNvPr>
          <p:cNvSpPr>
            <a:spLocks noGrp="1"/>
          </p:cNvSpPr>
          <p:nvPr>
            <p:ph sz="quarter" idx="21"/>
          </p:nvPr>
        </p:nvSpPr>
        <p:spPr>
          <a:xfrm>
            <a:off x="5888038" y="2290763"/>
            <a:ext cx="5465762" cy="414337"/>
          </a:xfrm>
        </p:spPr>
        <p:txBody>
          <a:bodyPr/>
          <a:lstStyle>
            <a:lvl1pPr>
              <a:defRPr sz="2400" baseline="0"/>
            </a:lvl1pPr>
          </a:lstStyle>
          <a:p>
            <a:pPr lvl="0"/>
            <a:endParaRPr lang="en-IN" dirty="0"/>
          </a:p>
        </p:txBody>
      </p:sp>
      <p:sp>
        <p:nvSpPr>
          <p:cNvPr id="25" name="Content Placeholder 24">
            <a:extLst>
              <a:ext uri="{FF2B5EF4-FFF2-40B4-BE49-F238E27FC236}">
                <a16:creationId xmlns:a16="http://schemas.microsoft.com/office/drawing/2014/main" id="{3AB41CC6-53B9-40FF-AAAC-A743CE3CB994}"/>
              </a:ext>
            </a:extLst>
          </p:cNvPr>
          <p:cNvSpPr>
            <a:spLocks noGrp="1"/>
          </p:cNvSpPr>
          <p:nvPr>
            <p:ph sz="quarter" idx="22"/>
          </p:nvPr>
        </p:nvSpPr>
        <p:spPr>
          <a:xfrm>
            <a:off x="742950" y="2794001"/>
            <a:ext cx="5068888" cy="414338"/>
          </a:xfrm>
        </p:spPr>
        <p:txBody>
          <a:bodyPr/>
          <a:lstStyle>
            <a:lvl1pPr>
              <a:defRPr sz="2400" baseline="0"/>
            </a:lvl1pPr>
          </a:lstStyle>
          <a:p>
            <a:pPr lvl="0"/>
            <a:endParaRPr lang="en-IN" dirty="0"/>
          </a:p>
        </p:txBody>
      </p:sp>
      <p:sp>
        <p:nvSpPr>
          <p:cNvPr id="27" name="Content Placeholder 26">
            <a:extLst>
              <a:ext uri="{FF2B5EF4-FFF2-40B4-BE49-F238E27FC236}">
                <a16:creationId xmlns:a16="http://schemas.microsoft.com/office/drawing/2014/main" id="{4FE5AC85-AC40-4BB5-B97F-B24109D49136}"/>
              </a:ext>
            </a:extLst>
          </p:cNvPr>
          <p:cNvSpPr>
            <a:spLocks noGrp="1"/>
          </p:cNvSpPr>
          <p:nvPr>
            <p:ph sz="quarter" idx="23"/>
          </p:nvPr>
        </p:nvSpPr>
        <p:spPr>
          <a:xfrm>
            <a:off x="5888038" y="2794000"/>
            <a:ext cx="5465762" cy="414337"/>
          </a:xfrm>
        </p:spPr>
        <p:txBody>
          <a:bodyPr/>
          <a:lstStyle>
            <a:lvl1pPr>
              <a:defRPr sz="2400" baseline="0"/>
            </a:lvl1pPr>
          </a:lstStyle>
          <a:p>
            <a:pPr lvl="0"/>
            <a:endParaRPr lang="en-IN" dirty="0"/>
          </a:p>
        </p:txBody>
      </p:sp>
      <p:sp>
        <p:nvSpPr>
          <p:cNvPr id="29" name="Content Placeholder 28">
            <a:extLst>
              <a:ext uri="{FF2B5EF4-FFF2-40B4-BE49-F238E27FC236}">
                <a16:creationId xmlns:a16="http://schemas.microsoft.com/office/drawing/2014/main" id="{AE56C9F8-FCC6-4978-A354-634D2EF0FE1F}"/>
              </a:ext>
            </a:extLst>
          </p:cNvPr>
          <p:cNvSpPr>
            <a:spLocks noGrp="1"/>
          </p:cNvSpPr>
          <p:nvPr>
            <p:ph sz="quarter" idx="24"/>
          </p:nvPr>
        </p:nvSpPr>
        <p:spPr>
          <a:xfrm>
            <a:off x="742950" y="3290888"/>
            <a:ext cx="5068888" cy="414337"/>
          </a:xfrm>
        </p:spPr>
        <p:txBody>
          <a:bodyPr/>
          <a:lstStyle>
            <a:lvl1pPr>
              <a:defRPr sz="2400" baseline="0"/>
            </a:lvl1pPr>
          </a:lstStyle>
          <a:p>
            <a:pPr lvl="0"/>
            <a:endParaRPr lang="en-IN" dirty="0"/>
          </a:p>
        </p:txBody>
      </p:sp>
      <p:sp>
        <p:nvSpPr>
          <p:cNvPr id="31" name="Content Placeholder 30">
            <a:extLst>
              <a:ext uri="{FF2B5EF4-FFF2-40B4-BE49-F238E27FC236}">
                <a16:creationId xmlns:a16="http://schemas.microsoft.com/office/drawing/2014/main" id="{8D01AB70-4EE4-4FAA-B1B5-A4BCCD32B9B1}"/>
              </a:ext>
            </a:extLst>
          </p:cNvPr>
          <p:cNvSpPr>
            <a:spLocks noGrp="1"/>
          </p:cNvSpPr>
          <p:nvPr>
            <p:ph sz="quarter" idx="25"/>
          </p:nvPr>
        </p:nvSpPr>
        <p:spPr>
          <a:xfrm>
            <a:off x="5888038" y="3290888"/>
            <a:ext cx="5465762" cy="414337"/>
          </a:xfrm>
        </p:spPr>
        <p:txBody>
          <a:bodyPr/>
          <a:lstStyle>
            <a:lvl1pPr>
              <a:defRPr sz="2400" baseline="0"/>
            </a:lvl1pPr>
          </a:lstStyle>
          <a:p>
            <a:pPr lvl="0"/>
            <a:endParaRPr lang="en-IN" dirty="0"/>
          </a:p>
        </p:txBody>
      </p:sp>
      <p:sp>
        <p:nvSpPr>
          <p:cNvPr id="33" name="Content Placeholder 32">
            <a:extLst>
              <a:ext uri="{FF2B5EF4-FFF2-40B4-BE49-F238E27FC236}">
                <a16:creationId xmlns:a16="http://schemas.microsoft.com/office/drawing/2014/main" id="{BB87311A-E2F7-4128-A98A-0A850D500E6C}"/>
              </a:ext>
            </a:extLst>
          </p:cNvPr>
          <p:cNvSpPr>
            <a:spLocks noGrp="1"/>
          </p:cNvSpPr>
          <p:nvPr>
            <p:ph sz="quarter" idx="26"/>
          </p:nvPr>
        </p:nvSpPr>
        <p:spPr>
          <a:xfrm>
            <a:off x="742950" y="3803650"/>
            <a:ext cx="5068888" cy="409575"/>
          </a:xfrm>
        </p:spPr>
        <p:txBody>
          <a:bodyPr/>
          <a:lstStyle>
            <a:lvl1pPr>
              <a:defRPr sz="2400" baseline="0"/>
            </a:lvl1pPr>
          </a:lstStyle>
          <a:p>
            <a:pPr lvl="0"/>
            <a:endParaRPr lang="en-IN" dirty="0"/>
          </a:p>
        </p:txBody>
      </p:sp>
      <p:sp>
        <p:nvSpPr>
          <p:cNvPr id="35" name="Content Placeholder 34">
            <a:extLst>
              <a:ext uri="{FF2B5EF4-FFF2-40B4-BE49-F238E27FC236}">
                <a16:creationId xmlns:a16="http://schemas.microsoft.com/office/drawing/2014/main" id="{21783DA2-E721-40A3-9508-30B9B3D763C3}"/>
              </a:ext>
            </a:extLst>
          </p:cNvPr>
          <p:cNvSpPr>
            <a:spLocks noGrp="1"/>
          </p:cNvSpPr>
          <p:nvPr>
            <p:ph sz="quarter" idx="27"/>
          </p:nvPr>
        </p:nvSpPr>
        <p:spPr>
          <a:xfrm>
            <a:off x="5888038" y="3803650"/>
            <a:ext cx="5465762" cy="409575"/>
          </a:xfrm>
        </p:spPr>
        <p:txBody>
          <a:bodyPr/>
          <a:lstStyle>
            <a:lvl1pPr>
              <a:defRPr sz="2400" baseline="0"/>
            </a:lvl1pPr>
          </a:lstStyle>
          <a:p>
            <a:pPr lvl="0"/>
            <a:endParaRPr lang="en-IN" dirty="0"/>
          </a:p>
        </p:txBody>
      </p:sp>
      <p:sp>
        <p:nvSpPr>
          <p:cNvPr id="37" name="Content Placeholder 36">
            <a:extLst>
              <a:ext uri="{FF2B5EF4-FFF2-40B4-BE49-F238E27FC236}">
                <a16:creationId xmlns:a16="http://schemas.microsoft.com/office/drawing/2014/main" id="{B0F2E1B1-D4CC-4B3B-AB96-1BCF735CCC7C}"/>
              </a:ext>
            </a:extLst>
          </p:cNvPr>
          <p:cNvSpPr>
            <a:spLocks noGrp="1"/>
          </p:cNvSpPr>
          <p:nvPr>
            <p:ph sz="quarter" idx="28"/>
          </p:nvPr>
        </p:nvSpPr>
        <p:spPr>
          <a:xfrm>
            <a:off x="742950" y="4289425"/>
            <a:ext cx="5068888" cy="409575"/>
          </a:xfrm>
        </p:spPr>
        <p:txBody>
          <a:bodyPr/>
          <a:lstStyle>
            <a:lvl1pPr>
              <a:defRPr sz="2400" baseline="0"/>
            </a:lvl1pPr>
          </a:lstStyle>
          <a:p>
            <a:pPr lvl="0"/>
            <a:endParaRPr lang="en-IN" dirty="0"/>
          </a:p>
        </p:txBody>
      </p:sp>
      <p:sp>
        <p:nvSpPr>
          <p:cNvPr id="39" name="Content Placeholder 38">
            <a:extLst>
              <a:ext uri="{FF2B5EF4-FFF2-40B4-BE49-F238E27FC236}">
                <a16:creationId xmlns:a16="http://schemas.microsoft.com/office/drawing/2014/main" id="{4FA5436A-A5BC-4BF2-BF06-696B80D92A23}"/>
              </a:ext>
            </a:extLst>
          </p:cNvPr>
          <p:cNvSpPr>
            <a:spLocks noGrp="1"/>
          </p:cNvSpPr>
          <p:nvPr>
            <p:ph sz="quarter" idx="29"/>
          </p:nvPr>
        </p:nvSpPr>
        <p:spPr>
          <a:xfrm>
            <a:off x="5888038" y="4289425"/>
            <a:ext cx="5465762" cy="427038"/>
          </a:xfrm>
        </p:spPr>
        <p:txBody>
          <a:bodyPr/>
          <a:lstStyle>
            <a:lvl1pPr>
              <a:defRPr sz="2400" baseline="0"/>
            </a:lvl1pPr>
          </a:lstStyle>
          <a:p>
            <a:pPr lvl="0"/>
            <a:endParaRPr lang="en-IN" dirty="0"/>
          </a:p>
        </p:txBody>
      </p:sp>
      <p:sp>
        <p:nvSpPr>
          <p:cNvPr id="41" name="Content Placeholder 40">
            <a:extLst>
              <a:ext uri="{FF2B5EF4-FFF2-40B4-BE49-F238E27FC236}">
                <a16:creationId xmlns:a16="http://schemas.microsoft.com/office/drawing/2014/main" id="{4FB09C54-ACEC-453A-AB87-4A0AD241729B}"/>
              </a:ext>
            </a:extLst>
          </p:cNvPr>
          <p:cNvSpPr>
            <a:spLocks noGrp="1"/>
          </p:cNvSpPr>
          <p:nvPr>
            <p:ph sz="quarter" idx="30"/>
          </p:nvPr>
        </p:nvSpPr>
        <p:spPr>
          <a:xfrm>
            <a:off x="742950" y="4767739"/>
            <a:ext cx="5068888" cy="409575"/>
          </a:xfrm>
        </p:spPr>
        <p:txBody>
          <a:bodyPr/>
          <a:lstStyle>
            <a:lvl1pPr>
              <a:defRPr sz="2400" baseline="0"/>
            </a:lvl1pPr>
          </a:lstStyle>
          <a:p>
            <a:pPr lvl="0"/>
            <a:endParaRPr lang="en-IN" dirty="0"/>
          </a:p>
        </p:txBody>
      </p:sp>
      <p:sp>
        <p:nvSpPr>
          <p:cNvPr id="43" name="Content Placeholder 42">
            <a:extLst>
              <a:ext uri="{FF2B5EF4-FFF2-40B4-BE49-F238E27FC236}">
                <a16:creationId xmlns:a16="http://schemas.microsoft.com/office/drawing/2014/main" id="{20E2B60A-2603-44E8-AF44-B1DEACDC5272}"/>
              </a:ext>
            </a:extLst>
          </p:cNvPr>
          <p:cNvSpPr>
            <a:spLocks noGrp="1"/>
          </p:cNvSpPr>
          <p:nvPr>
            <p:ph sz="quarter" idx="31"/>
          </p:nvPr>
        </p:nvSpPr>
        <p:spPr>
          <a:xfrm>
            <a:off x="5888038" y="4767263"/>
            <a:ext cx="5465762" cy="409575"/>
          </a:xfrm>
        </p:spPr>
        <p:txBody>
          <a:bodyPr/>
          <a:lstStyle>
            <a:lvl1pPr>
              <a:defRPr sz="2400" baseline="0"/>
            </a:lvl1pPr>
          </a:lstStyle>
          <a:p>
            <a:pPr lvl="0"/>
            <a:endParaRPr lang="en-IN" dirty="0"/>
          </a:p>
        </p:txBody>
      </p:sp>
      <p:sp>
        <p:nvSpPr>
          <p:cNvPr id="45" name="Content Placeholder 44">
            <a:extLst>
              <a:ext uri="{FF2B5EF4-FFF2-40B4-BE49-F238E27FC236}">
                <a16:creationId xmlns:a16="http://schemas.microsoft.com/office/drawing/2014/main" id="{341024FB-C6EB-4EF4-BF27-B16736F6DE8B}"/>
              </a:ext>
            </a:extLst>
          </p:cNvPr>
          <p:cNvSpPr>
            <a:spLocks noGrp="1"/>
          </p:cNvSpPr>
          <p:nvPr>
            <p:ph sz="quarter" idx="32"/>
          </p:nvPr>
        </p:nvSpPr>
        <p:spPr>
          <a:xfrm>
            <a:off x="742950" y="5237163"/>
            <a:ext cx="5068190" cy="409575"/>
          </a:xfrm>
        </p:spPr>
        <p:txBody>
          <a:bodyPr/>
          <a:lstStyle>
            <a:lvl1pPr>
              <a:defRPr sz="2400" baseline="0"/>
            </a:lvl1pPr>
          </a:lstStyle>
          <a:p>
            <a:pPr lvl="0"/>
            <a:endParaRPr lang="en-IN" dirty="0"/>
          </a:p>
        </p:txBody>
      </p:sp>
      <p:sp>
        <p:nvSpPr>
          <p:cNvPr id="47" name="Content Placeholder 46">
            <a:extLst>
              <a:ext uri="{FF2B5EF4-FFF2-40B4-BE49-F238E27FC236}">
                <a16:creationId xmlns:a16="http://schemas.microsoft.com/office/drawing/2014/main" id="{9553A4ED-EAAC-4870-BDAE-346B467928FF}"/>
              </a:ext>
            </a:extLst>
          </p:cNvPr>
          <p:cNvSpPr>
            <a:spLocks noGrp="1"/>
          </p:cNvSpPr>
          <p:nvPr>
            <p:ph sz="quarter" idx="33"/>
          </p:nvPr>
        </p:nvSpPr>
        <p:spPr>
          <a:xfrm>
            <a:off x="5888038" y="5237163"/>
            <a:ext cx="5465762" cy="409575"/>
          </a:xfrm>
        </p:spPr>
        <p:txBody>
          <a:bodyPr/>
          <a:lstStyle>
            <a:lvl1pPr>
              <a:defRPr sz="2400" baseline="0"/>
            </a:lvl1pPr>
          </a:lstStyle>
          <a:p>
            <a:pPr lvl="0"/>
            <a:endParaRPr lang="en-IN" dirty="0"/>
          </a:p>
        </p:txBody>
      </p:sp>
      <p:sp>
        <p:nvSpPr>
          <p:cNvPr id="49" name="Content Placeholder 48">
            <a:extLst>
              <a:ext uri="{FF2B5EF4-FFF2-40B4-BE49-F238E27FC236}">
                <a16:creationId xmlns:a16="http://schemas.microsoft.com/office/drawing/2014/main" id="{198EE5D1-B514-46C0-A88C-57BBD3AFC134}"/>
              </a:ext>
            </a:extLst>
          </p:cNvPr>
          <p:cNvSpPr>
            <a:spLocks noGrp="1"/>
          </p:cNvSpPr>
          <p:nvPr>
            <p:ph sz="quarter" idx="34"/>
          </p:nvPr>
        </p:nvSpPr>
        <p:spPr>
          <a:xfrm>
            <a:off x="742950" y="5734050"/>
            <a:ext cx="5068888" cy="409575"/>
          </a:xfrm>
        </p:spPr>
        <p:txBody>
          <a:bodyPr/>
          <a:lstStyle>
            <a:lvl1pPr>
              <a:defRPr sz="2400" baseline="0"/>
            </a:lvl1pPr>
          </a:lstStyle>
          <a:p>
            <a:pPr lvl="0"/>
            <a:endParaRPr lang="en-IN" dirty="0"/>
          </a:p>
        </p:txBody>
      </p:sp>
      <p:sp>
        <p:nvSpPr>
          <p:cNvPr id="51" name="Content Placeholder 50">
            <a:extLst>
              <a:ext uri="{FF2B5EF4-FFF2-40B4-BE49-F238E27FC236}">
                <a16:creationId xmlns:a16="http://schemas.microsoft.com/office/drawing/2014/main" id="{0A47FD7D-7B84-4D0D-BB87-A92C363C0EDA}"/>
              </a:ext>
            </a:extLst>
          </p:cNvPr>
          <p:cNvSpPr>
            <a:spLocks noGrp="1"/>
          </p:cNvSpPr>
          <p:nvPr>
            <p:ph sz="quarter" idx="35"/>
          </p:nvPr>
        </p:nvSpPr>
        <p:spPr>
          <a:xfrm>
            <a:off x="5888038" y="5748338"/>
            <a:ext cx="5465762" cy="409575"/>
          </a:xfrm>
        </p:spPr>
        <p:txBody>
          <a:bodyPr/>
          <a:lstStyle>
            <a:lvl1pPr>
              <a:defRPr sz="2400" baseline="0"/>
            </a:lvl1pPr>
          </a:lstStyle>
          <a:p>
            <a:pPr lvl="0"/>
            <a:endParaRPr lang="en-IN" dirty="0"/>
          </a:p>
        </p:txBody>
      </p:sp>
      <p:sp>
        <p:nvSpPr>
          <p:cNvPr id="14" name="Footer">
            <a:extLst>
              <a:ext uri="{FF2B5EF4-FFF2-40B4-BE49-F238E27FC236}">
                <a16:creationId xmlns:a16="http://schemas.microsoft.com/office/drawing/2014/main" id="{599BD53B-0BCE-4BE1-8989-E8B3D099C994}"/>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31793315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3572" y="1737343"/>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6872197A-5F66-4DAD-9F4C-1701C1FDE159}"/>
              </a:ext>
            </a:extLst>
          </p:cNvPr>
          <p:cNvSpPr txBox="1"/>
          <p:nvPr userDrawn="1"/>
        </p:nvSpPr>
        <p:spPr>
          <a:xfrm>
            <a:off x="2760292" y="6446410"/>
            <a:ext cx="8694827" cy="353943"/>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IN" sz="1000" b="0" i="0" u="none" strike="noStrike" kern="1200" cap="none" spc="0" normalizeH="0" baseline="0" noProof="0" dirty="0">
                <a:ln>
                  <a:noFill/>
                </a:ln>
                <a:solidFill>
                  <a:srgbClr val="004A78"/>
                </a:solidFill>
                <a:effectLst/>
                <a:uLnTx/>
                <a:uFillTx/>
                <a:latin typeface="arial" charset="0"/>
                <a:ea typeface="+mn-ea"/>
                <a:cs typeface="+mn-cs"/>
              </a:rPr>
              <a:t>Carey/Pinard/Shaffer/Shellman/Vodnik</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New Perspectives Collection, Microsoft</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Office 365</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&amp; Office 2019, 1</a:t>
            </a:r>
            <a:r>
              <a:rPr kumimoji="0" lang="en-US" sz="1000" b="0" i="0" u="none" strike="noStrike" kern="1200" cap="none" spc="0" normalizeH="0" baseline="30000" noProof="0" dirty="0">
                <a:ln>
                  <a:noFill/>
                </a:ln>
                <a:solidFill>
                  <a:srgbClr val="004A78"/>
                </a:solidFill>
                <a:effectLst/>
                <a:uLnTx/>
                <a:uFillTx/>
                <a:latin typeface="arial" charset="0"/>
                <a:ea typeface="+mn-ea"/>
                <a:cs typeface="+mn-cs"/>
              </a:rPr>
              <a:t>st</a:t>
            </a:r>
            <a:r>
              <a:rPr kumimoji="0" lang="en-US" sz="1000" b="0" i="0" u="none" strike="noStrike" kern="1200" cap="none" spc="0" normalizeH="0" baseline="0" noProof="0" dirty="0">
                <a:ln>
                  <a:noFill/>
                </a:ln>
                <a:solidFill>
                  <a:srgbClr val="004A78"/>
                </a:solidFill>
                <a:effectLst/>
                <a:uLnTx/>
                <a:uFillTx/>
                <a:latin typeface="arial" charset="0"/>
                <a:ea typeface="+mn-ea"/>
                <a:cs typeface="+mn-cs"/>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19">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endParaRPr lang="en-US" dirty="0"/>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5" r:id="rId5"/>
    <p:sldLayoutId id="2147483726" r:id="rId6"/>
    <p:sldLayoutId id="2147483727" r:id="rId7"/>
    <p:sldLayoutId id="2147483728" r:id="rId8"/>
    <p:sldLayoutId id="2147483718" r:id="rId9"/>
    <p:sldLayoutId id="2147483715" r:id="rId10"/>
    <p:sldLayoutId id="2147483716" r:id="rId11"/>
    <p:sldLayoutId id="2147483719" r:id="rId12"/>
    <p:sldLayoutId id="2147483720" r:id="rId13"/>
    <p:sldLayoutId id="2147483723" r:id="rId14"/>
    <p:sldLayoutId id="2147483724" r:id="rId15"/>
    <p:sldLayoutId id="2147483713" r:id="rId16"/>
    <p:sldLayoutId id="2147483717" r:id="rId17"/>
  </p:sldLayoutIdLst>
  <p:hf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441D6-5E05-40F1-A17B-8553B4EFD22E}"/>
              </a:ext>
            </a:extLst>
          </p:cNvPr>
          <p:cNvSpPr>
            <a:spLocks noGrp="1"/>
          </p:cNvSpPr>
          <p:nvPr>
            <p:ph type="title"/>
          </p:nvPr>
        </p:nvSpPr>
        <p:spPr/>
        <p:txBody>
          <a:bodyPr/>
          <a:lstStyle/>
          <a:p>
            <a:r>
              <a:rPr lang="en-IN" dirty="0"/>
              <a:t>New Perspectives on Microsoft Excel 2019</a:t>
            </a:r>
          </a:p>
        </p:txBody>
      </p:sp>
      <p:sp>
        <p:nvSpPr>
          <p:cNvPr id="4" name="Footer Placeholder 7">
            <a:extLst>
              <a:ext uri="{FF2B5EF4-FFF2-40B4-BE49-F238E27FC236}">
                <a16:creationId xmlns:a16="http://schemas.microsoft.com/office/drawing/2014/main" id="{381DA986-64DA-4012-B4B3-AEFB15742A2E}"/>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5671193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Applying Fonts and Font Styles, Part 2</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Character styles</a:t>
            </a:r>
          </a:p>
          <a:p>
            <a:pPr lvl="1"/>
            <a:r>
              <a:rPr lang="en-US" dirty="0"/>
              <a:t>Serif fonts have extra strokes at the end of each character </a:t>
            </a:r>
          </a:p>
          <a:p>
            <a:pPr lvl="1"/>
            <a:r>
              <a:rPr lang="en-US" dirty="0"/>
              <a:t>Sans serif fonts do not have extra strokes</a:t>
            </a:r>
          </a:p>
          <a:p>
            <a:r>
              <a:rPr lang="en-US" dirty="0"/>
              <a:t>Every font can be further formatted with:</a:t>
            </a:r>
          </a:p>
          <a:p>
            <a:pPr lvl="1"/>
            <a:r>
              <a:rPr lang="en-US" dirty="0"/>
              <a:t>A font style such as italic, bold, or bold italic</a:t>
            </a:r>
          </a:p>
          <a:p>
            <a:pPr lvl="1"/>
            <a:r>
              <a:rPr lang="en-US" dirty="0"/>
              <a:t>Underline</a:t>
            </a:r>
          </a:p>
          <a:p>
            <a:pPr lvl="1"/>
            <a:r>
              <a:rPr lang="en-US" dirty="0"/>
              <a:t>Special effects such as strikethrough and color</a:t>
            </a:r>
          </a:p>
          <a:p>
            <a:r>
              <a:rPr lang="en-US" dirty="0"/>
              <a:t>Can increase or decrease the font size</a:t>
            </a:r>
          </a:p>
        </p:txBody>
      </p:sp>
    </p:spTree>
    <p:extLst>
      <p:ext uri="{BB962C8B-B14F-4D97-AF65-F5344CB8AC3E}">
        <p14:creationId xmlns:p14="http://schemas.microsoft.com/office/powerpoint/2010/main" val="208933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Applying Fonts and Font Styles, Part 3</a:t>
            </a:r>
            <a:endParaRPr lang="en-IN" dirty="0"/>
          </a:p>
        </p:txBody>
      </p:sp>
      <p:pic>
        <p:nvPicPr>
          <p:cNvPr id="5" name="Content Placeholder 4" descr="An&#10;Excel sheet is open. The Font arrow in the Font group on the Home tab is&#10;selected, displaying the Font gallery. The gallery is divided into two sections.&#10;The top section, labeled Theme Fonts, contains the fonts for the Office them:&#10;Calibri Light for Headings, and Calibri for the Body. The second section,&#10;labeled All Fonts, contains an alphabetical list of fonts, with each font name&#10;displayed in that font. The pointer is on Arial Black in the gallery,&#10;displaying a live preview of the Arial Black font on the worksheet header,&#10;Bristol Bay.">
            <a:extLst>
              <a:ext uri="{FF2B5EF4-FFF2-40B4-BE49-F238E27FC236}">
                <a16:creationId xmlns:a16="http://schemas.microsoft.com/office/drawing/2014/main" id="{79ADD353-A176-49FD-8C81-A856C3DA1393}"/>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7407" t="39488" r="9886" b="32945"/>
          <a:stretch/>
        </p:blipFill>
        <p:spPr>
          <a:xfrm>
            <a:off x="901375" y="1298740"/>
            <a:ext cx="10395600" cy="4938540"/>
          </a:xfrm>
          <a:prstGeom prst="rect">
            <a:avLst/>
          </a:prstGeom>
        </p:spPr>
      </p:pic>
    </p:spTree>
    <p:extLst>
      <p:ext uri="{BB962C8B-B14F-4D97-AF65-F5344CB8AC3E}">
        <p14:creationId xmlns:p14="http://schemas.microsoft.com/office/powerpoint/2010/main" val="3969989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Applying a Font Color</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Theme colors are the 12 colors that belong to the workbook’s theme: 4 for text and backgrounds, 6 for accents and highlights, and 2 for hyperlinks</a:t>
            </a:r>
          </a:p>
          <a:p>
            <a:r>
              <a:rPr lang="en-US" dirty="0"/>
              <a:t>Standard colors are always available</a:t>
            </a:r>
          </a:p>
          <a:p>
            <a:r>
              <a:rPr lang="en-US" dirty="0"/>
              <a:t>Can also create custom colors</a:t>
            </a:r>
          </a:p>
        </p:txBody>
      </p:sp>
    </p:spTree>
    <p:extLst>
      <p:ext uri="{BB962C8B-B14F-4D97-AF65-F5344CB8AC3E}">
        <p14:creationId xmlns:p14="http://schemas.microsoft.com/office/powerpoint/2010/main" val="22046806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Text Selections Within a Cell</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The Mini toolbar contains buttons for common formatting options used for the selection</a:t>
            </a:r>
          </a:p>
        </p:txBody>
      </p:sp>
    </p:spTree>
    <p:extLst>
      <p:ext uri="{BB962C8B-B14F-4D97-AF65-F5344CB8AC3E}">
        <p14:creationId xmlns:p14="http://schemas.microsoft.com/office/powerpoint/2010/main" val="12831223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Working with Fill Colors and Backgrounds,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Filling a cell’s background with color, also known as a fill color, can be helpful for highlighting data, differentiating parts of a worksheet, or adding visual interest to a report</a:t>
            </a:r>
          </a:p>
          <a:p>
            <a:r>
              <a:rPr lang="en-US" dirty="0"/>
              <a:t>The same selection of colors used to change the color of cell text can be used to change the cell background</a:t>
            </a:r>
          </a:p>
        </p:txBody>
      </p:sp>
    </p:spTree>
    <p:extLst>
      <p:ext uri="{BB962C8B-B14F-4D97-AF65-F5344CB8AC3E}">
        <p14:creationId xmlns:p14="http://schemas.microsoft.com/office/powerpoint/2010/main" val="15796617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Working with Fill Colors and Backgrounds, Part 2</a:t>
            </a:r>
            <a:endParaRPr lang="en-IN" dirty="0"/>
          </a:p>
        </p:txBody>
      </p:sp>
      <p:pic>
        <p:nvPicPr>
          <p:cNvPr id="6" name="Content Placeholder 5" descr="An&#10;Excel sheet is open. The author, date, and purpose information in cells A4&#10;through B6 is formatted with font and background colors. The labels in the&#10;range A4 through B6 are formatted in white text with a light blue background.&#10;The labels in the range B4 through B6 are formatted in the light blue font&#10;color on a white background. The width of column B is set to 30 characters and&#10;the text in cell B6, the company purpose, is wrapped within the cell. The cells&#10;in the range A4 through B6 are formatted with black borders. The Wrap Text&#10;button in the Alignment group on the Home tab, which is used to wrap text&#10;within a cell, is called out.">
            <a:extLst>
              <a:ext uri="{FF2B5EF4-FFF2-40B4-BE49-F238E27FC236}">
                <a16:creationId xmlns:a16="http://schemas.microsoft.com/office/drawing/2014/main" id="{7515F520-1F34-46FC-82BB-D25F5F20F67B}"/>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7796" t="26022" r="14064" b="49958"/>
          <a:stretch/>
        </p:blipFill>
        <p:spPr>
          <a:xfrm>
            <a:off x="457110" y="1580575"/>
            <a:ext cx="11284128" cy="4346138"/>
          </a:xfrm>
          <a:prstGeom prst="rect">
            <a:avLst/>
          </a:prstGeom>
        </p:spPr>
      </p:pic>
    </p:spTree>
    <p:extLst>
      <p:ext uri="{BB962C8B-B14F-4D97-AF65-F5344CB8AC3E}">
        <p14:creationId xmlns:p14="http://schemas.microsoft.com/office/powerpoint/2010/main" val="10181050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Adding a Background Image</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Another way to add visual interest to worksheets is with a background image</a:t>
            </a:r>
          </a:p>
          <a:p>
            <a:r>
              <a:rPr lang="en-US" dirty="0"/>
              <a:t>Many background images are based on textures such as granite, wood, or fibered paper</a:t>
            </a:r>
          </a:p>
          <a:p>
            <a:r>
              <a:rPr lang="en-US" dirty="0"/>
              <a:t>The image does not need to match the size of the worksheet. Instead, a smaller image can be repeated until it fills the entire sheet </a:t>
            </a:r>
          </a:p>
          <a:p>
            <a:r>
              <a:rPr lang="en-US" dirty="0"/>
              <a:t>Background images do not affect any cell’s format or content. Fill colors added to cells appear on top of the image, covering that portion of the image</a:t>
            </a:r>
          </a:p>
        </p:txBody>
      </p:sp>
    </p:spTree>
    <p:extLst>
      <p:ext uri="{BB962C8B-B14F-4D97-AF65-F5344CB8AC3E}">
        <p14:creationId xmlns:p14="http://schemas.microsoft.com/office/powerpoint/2010/main" val="38222008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a:xfrm>
            <a:off x="838200" y="365125"/>
            <a:ext cx="10515600" cy="991734"/>
          </a:xfrm>
        </p:spPr>
        <p:txBody>
          <a:bodyPr/>
          <a:lstStyle/>
          <a:p>
            <a:r>
              <a:rPr lang="en-US" dirty="0"/>
              <a:t>Using Functions and Formulas with Sales Data,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a:xfrm>
            <a:off x="743576" y="1584264"/>
            <a:ext cx="10711543" cy="4654304"/>
          </a:xfrm>
        </p:spPr>
        <p:txBody>
          <a:bodyPr/>
          <a:lstStyle/>
          <a:p>
            <a:r>
              <a:rPr lang="en-US" dirty="0"/>
              <a:t>In Excel, you can collet sales data such as:</a:t>
            </a:r>
          </a:p>
          <a:p>
            <a:pPr lvl="1"/>
            <a:r>
              <a:rPr lang="en-US" dirty="0"/>
              <a:t>Gross Sales</a:t>
            </a:r>
          </a:p>
          <a:p>
            <a:pPr lvl="1"/>
            <a:r>
              <a:rPr lang="en-US" dirty="0"/>
              <a:t>Cost of Sales</a:t>
            </a:r>
          </a:p>
          <a:p>
            <a:pPr lvl="1"/>
            <a:r>
              <a:rPr lang="en-US" dirty="0"/>
              <a:t>Operating Expenses</a:t>
            </a:r>
          </a:p>
          <a:p>
            <a:pPr lvl="1"/>
            <a:r>
              <a:rPr lang="en-US" dirty="0"/>
              <a:t>Net Profit/Loss</a:t>
            </a:r>
          </a:p>
          <a:p>
            <a:pPr lvl="1"/>
            <a:r>
              <a:rPr lang="en-US" dirty="0"/>
              <a:t>Items Sold</a:t>
            </a:r>
          </a:p>
          <a:p>
            <a:r>
              <a:rPr lang="en-US" dirty="0"/>
              <a:t>Sales data can be used to calculate sales statistics for an entire company or specific stores and products</a:t>
            </a:r>
          </a:p>
        </p:txBody>
      </p:sp>
    </p:spTree>
    <p:extLst>
      <p:ext uri="{BB962C8B-B14F-4D97-AF65-F5344CB8AC3E}">
        <p14:creationId xmlns:p14="http://schemas.microsoft.com/office/powerpoint/2010/main" val="31261000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a:xfrm>
            <a:off x="838200" y="365125"/>
            <a:ext cx="10515600" cy="888488"/>
          </a:xfrm>
        </p:spPr>
        <p:txBody>
          <a:bodyPr/>
          <a:lstStyle/>
          <a:p>
            <a:r>
              <a:rPr lang="en-US" dirty="0"/>
              <a:t>Using Functions and Formulas with Sales Data, Part 2</a:t>
            </a:r>
            <a:endParaRPr lang="en-IN" dirty="0"/>
          </a:p>
        </p:txBody>
      </p:sp>
      <p:pic>
        <p:nvPicPr>
          <p:cNvPr id="5" name="Content Placeholder 4" descr="An&#10;Excel sheet is open. Cells B5 through D11 display the overall sales statistics&#10;for the current and previous year in the following categories: gross sales,&#10;cost of sales, operating expenses, net profit and loss, and items sold. Cells&#10;B14 through D20 display the average, or per-store sales statistics for the&#10;current and previous year in the same categories. The per-store sales&#10;statistics are calculated by dividing the overall statistics by the number of&#10;stores. Cell C22 displays the number of stores for the current year, 2020. Cell&#10;D22 displays the number of stores for the previous year 2019.">
            <a:extLst>
              <a:ext uri="{FF2B5EF4-FFF2-40B4-BE49-F238E27FC236}">
                <a16:creationId xmlns:a16="http://schemas.microsoft.com/office/drawing/2014/main" id="{59D830C9-93A1-4AD6-AE08-97543A6B83B4}"/>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5735" t="40033" r="9050" b="29608"/>
          <a:stretch/>
        </p:blipFill>
        <p:spPr>
          <a:xfrm>
            <a:off x="1467616" y="1551358"/>
            <a:ext cx="9263116" cy="4684638"/>
          </a:xfrm>
          <a:prstGeom prst="rect">
            <a:avLst/>
          </a:prstGeom>
        </p:spPr>
      </p:pic>
    </p:spTree>
    <p:extLst>
      <p:ext uri="{BB962C8B-B14F-4D97-AF65-F5344CB8AC3E}">
        <p14:creationId xmlns:p14="http://schemas.microsoft.com/office/powerpoint/2010/main" val="12567941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Applying Number Formats,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General format displays numbers exactly as they are typed</a:t>
            </a:r>
          </a:p>
          <a:p>
            <a:r>
              <a:rPr lang="en-US" dirty="0"/>
              <a:t>Some numbers may require formatting to make interpretation easier; you might need to:</a:t>
            </a:r>
          </a:p>
          <a:p>
            <a:pPr lvl="1"/>
            <a:r>
              <a:rPr lang="en-US" dirty="0"/>
              <a:t>Change the number of digits displayed to the right of the decimal point</a:t>
            </a:r>
          </a:p>
          <a:p>
            <a:pPr lvl="1"/>
            <a:r>
              <a:rPr lang="en-US" dirty="0"/>
              <a:t>Add commas to separate thousands in large numbers</a:t>
            </a:r>
          </a:p>
          <a:p>
            <a:pPr lvl="1"/>
            <a:r>
              <a:rPr lang="en-US" dirty="0"/>
              <a:t>Include currency symbols to numbers to identify the monetary unit being used</a:t>
            </a:r>
          </a:p>
          <a:p>
            <a:pPr lvl="1"/>
            <a:r>
              <a:rPr lang="en-US" dirty="0"/>
              <a:t>Identify percentages using the % symbol</a:t>
            </a:r>
          </a:p>
        </p:txBody>
      </p:sp>
    </p:spTree>
    <p:extLst>
      <p:ext uri="{BB962C8B-B14F-4D97-AF65-F5344CB8AC3E}">
        <p14:creationId xmlns:p14="http://schemas.microsoft.com/office/powerpoint/2010/main" val="29000903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91D738-1F0A-4850-99A9-8142E360EC6F}"/>
              </a:ext>
            </a:extLst>
          </p:cNvPr>
          <p:cNvSpPr>
            <a:spLocks noGrp="1"/>
          </p:cNvSpPr>
          <p:nvPr>
            <p:ph type="body" sz="quarter" idx="11"/>
          </p:nvPr>
        </p:nvSpPr>
        <p:spPr>
          <a:xfrm>
            <a:off x="600364" y="2208329"/>
            <a:ext cx="10991272" cy="618014"/>
          </a:xfrm>
        </p:spPr>
        <p:txBody>
          <a:bodyPr/>
          <a:lstStyle/>
          <a:p>
            <a:pPr algn="ctr"/>
            <a:r>
              <a:rPr lang="en-US" b="1" dirty="0"/>
              <a:t>Module 2</a:t>
            </a:r>
            <a:endParaRPr lang="en-IN" b="1" dirty="0"/>
          </a:p>
        </p:txBody>
      </p:sp>
      <p:sp>
        <p:nvSpPr>
          <p:cNvPr id="3" name="Title 2">
            <a:extLst>
              <a:ext uri="{FF2B5EF4-FFF2-40B4-BE49-F238E27FC236}">
                <a16:creationId xmlns:a16="http://schemas.microsoft.com/office/drawing/2014/main" id="{EE76112F-4E06-4BCE-9A1B-C6CAECAFA8EE}"/>
              </a:ext>
            </a:extLst>
          </p:cNvPr>
          <p:cNvSpPr>
            <a:spLocks noGrp="1"/>
          </p:cNvSpPr>
          <p:nvPr>
            <p:ph type="title"/>
          </p:nvPr>
        </p:nvSpPr>
        <p:spPr>
          <a:xfrm>
            <a:off x="600364" y="3130904"/>
            <a:ext cx="10991272" cy="497197"/>
          </a:xfrm>
        </p:spPr>
        <p:txBody>
          <a:bodyPr/>
          <a:lstStyle/>
          <a:p>
            <a:pPr algn="ctr"/>
            <a:r>
              <a:rPr lang="en-US" dirty="0"/>
              <a:t>Formatting Workbook Text and Data</a:t>
            </a:r>
            <a:endParaRPr lang="en-IN" dirty="0"/>
          </a:p>
        </p:txBody>
      </p:sp>
      <p:sp>
        <p:nvSpPr>
          <p:cNvPr id="6" name="Footer Placeholder 7">
            <a:extLst>
              <a:ext uri="{FF2B5EF4-FFF2-40B4-BE49-F238E27FC236}">
                <a16:creationId xmlns:a16="http://schemas.microsoft.com/office/drawing/2014/main" id="{E40A9ECF-70D7-48BE-AB5B-910AA947B52D}"/>
              </a:ext>
            </a:extLst>
          </p:cNvPr>
          <p:cNvSpPr>
            <a:spLocks noGrp="1"/>
          </p:cNvSpPr>
          <p:nvPr>
            <p:ph type="ftr" sz="quarter" idx="3"/>
          </p:nvPr>
        </p:nvSpPr>
        <p:spPr>
          <a:xfrm>
            <a:off x="2926080" y="6419088"/>
            <a:ext cx="8859520" cy="365760"/>
          </a:xfrm>
        </p:spPr>
        <p:txBody>
          <a:bodyPr/>
          <a:lstStyle/>
          <a:p>
            <a:pPr lvl="0"/>
            <a:r>
              <a:rPr lang="en-IN" sz="1000" dirty="0">
                <a:solidFill>
                  <a:srgbClr val="FFFFFF"/>
                </a:solidFill>
              </a:rPr>
              <a:t>Carey/Pinard/Shaffer/Shellman/Vodnik</a:t>
            </a:r>
            <a:r>
              <a:rPr lang="en-US" sz="1000" dirty="0">
                <a:solidFill>
                  <a:srgbClr val="FFFFFF"/>
                </a:solidFill>
              </a:rPr>
              <a:t>, New Perspectives Collection, Microsoft</a:t>
            </a:r>
            <a:r>
              <a:rPr lang="en-US" sz="1000" baseline="30000" dirty="0">
                <a:solidFill>
                  <a:srgbClr val="FFFFFF"/>
                </a:solidFill>
              </a:rPr>
              <a:t>®</a:t>
            </a:r>
            <a:r>
              <a:rPr lang="en-US" sz="1000" dirty="0">
                <a:solidFill>
                  <a:srgbClr val="FFFFFF"/>
                </a:solidFill>
              </a:rPr>
              <a:t> Office 365</a:t>
            </a:r>
            <a:r>
              <a:rPr lang="en-US" sz="1000" baseline="30000" dirty="0">
                <a:solidFill>
                  <a:srgbClr val="FFFFFF"/>
                </a:solidFill>
              </a:rPr>
              <a:t>®</a:t>
            </a:r>
            <a:r>
              <a:rPr lang="en-US" sz="1000" dirty="0">
                <a:solidFill>
                  <a:srgbClr val="FFFFFF"/>
                </a:solidFill>
              </a:rPr>
              <a:t> &amp; Office 2019, 1</a:t>
            </a:r>
            <a:r>
              <a:rPr lang="en-US" sz="1000" baseline="30000" dirty="0">
                <a:solidFill>
                  <a:srgbClr val="FFFFFF"/>
                </a:solidFill>
              </a:rPr>
              <a:t>st</a:t>
            </a:r>
            <a:r>
              <a:rPr lang="en-US" sz="1000" dirty="0">
                <a:solidFill>
                  <a:srgbClr val="FFFFFF"/>
                </a:solidFill>
              </a:rPr>
              <a:t> Edition. © 2020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282822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Applying Number Formats,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Excel supports two monetary formats</a:t>
            </a:r>
          </a:p>
          <a:p>
            <a:pPr lvl="1"/>
            <a:r>
              <a:rPr lang="en-US" dirty="0"/>
              <a:t>Currency format </a:t>
            </a:r>
          </a:p>
          <a:p>
            <a:pPr lvl="2"/>
            <a:r>
              <a:rPr lang="en-US" dirty="0"/>
              <a:t>Places a currency symbol left of the first digit</a:t>
            </a:r>
          </a:p>
          <a:p>
            <a:pPr lvl="2"/>
            <a:r>
              <a:rPr lang="en-US" dirty="0"/>
              <a:t>Displays negative numbers with a negative sign</a:t>
            </a:r>
          </a:p>
          <a:p>
            <a:pPr lvl="1"/>
            <a:r>
              <a:rPr lang="en-US" dirty="0"/>
              <a:t>Accounting format </a:t>
            </a:r>
          </a:p>
          <a:p>
            <a:pPr lvl="2"/>
            <a:r>
              <a:rPr lang="en-US" dirty="0"/>
              <a:t>Fixes a currency symbol at the left edge of the column</a:t>
            </a:r>
          </a:p>
          <a:p>
            <a:pPr lvl="2"/>
            <a:r>
              <a:rPr lang="en-US" dirty="0"/>
              <a:t>Displays negative numbers within parentheses</a:t>
            </a:r>
          </a:p>
          <a:p>
            <a:pPr lvl="2"/>
            <a:r>
              <a:rPr lang="en-US" dirty="0"/>
              <a:t>Displays zero values with a dash</a:t>
            </a:r>
          </a:p>
          <a:p>
            <a:pPr lvl="2"/>
            <a:r>
              <a:rPr lang="en-US" dirty="0"/>
              <a:t>Slightly indents values from the right edge</a:t>
            </a:r>
          </a:p>
        </p:txBody>
      </p:sp>
    </p:spTree>
    <p:extLst>
      <p:ext uri="{BB962C8B-B14F-4D97-AF65-F5344CB8AC3E}">
        <p14:creationId xmlns:p14="http://schemas.microsoft.com/office/powerpoint/2010/main" val="3965199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Applying Number Formats, Part 3</a:t>
            </a:r>
            <a:endParaRPr lang="en-IN" dirty="0"/>
          </a:p>
        </p:txBody>
      </p:sp>
      <p:pic>
        <p:nvPicPr>
          <p:cNvPr id="5" name="Content Placeholder 4" descr="An&#10;Excel sheet is open. The values 95,000.00, negative 3,300.00, 0.00, and&#10;11,808.00 are formatted in accounting and currency formats, displayed in two&#10;columns. In the Accounting Format column, the currency symbol is left-aligned&#10;in the cell and the value is right-aligned, with all the values slightly&#10;indented from the right edge of each cell. The value negative 3,300.00 is&#10;displayed in parentheses, and the value 0.00 is replaced with a dash. In the&#10;Currency Format column, the currency symbol is directly to the left of the&#10;first digit, and the value negative 3,300.00 is displayed with a negative sign.">
            <a:extLst>
              <a:ext uri="{FF2B5EF4-FFF2-40B4-BE49-F238E27FC236}">
                <a16:creationId xmlns:a16="http://schemas.microsoft.com/office/drawing/2014/main" id="{26958DE1-F75B-4E3A-A2BC-CCE7FEA23020}"/>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28272" t="59560" r="13228" b="24086"/>
          <a:stretch/>
        </p:blipFill>
        <p:spPr>
          <a:xfrm>
            <a:off x="682225" y="1560900"/>
            <a:ext cx="10833900" cy="3794797"/>
          </a:xfrm>
          <a:prstGeom prst="rect">
            <a:avLst/>
          </a:prstGeom>
        </p:spPr>
      </p:pic>
    </p:spTree>
    <p:extLst>
      <p:ext uri="{BB962C8B-B14F-4D97-AF65-F5344CB8AC3E}">
        <p14:creationId xmlns:p14="http://schemas.microsoft.com/office/powerpoint/2010/main" val="7804056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Dates and Times</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a:xfrm>
            <a:off x="743576" y="1289304"/>
            <a:ext cx="10711543" cy="2614102"/>
          </a:xfrm>
        </p:spPr>
        <p:txBody>
          <a:bodyPr/>
          <a:lstStyle/>
          <a:p>
            <a:r>
              <a:rPr lang="en-US" dirty="0"/>
              <a:t>Dates and times are stored as numbers, not as text, so you can apply different formats without affecting values</a:t>
            </a:r>
          </a:p>
          <a:p>
            <a:r>
              <a:rPr lang="en-US" dirty="0"/>
              <a:t>Short Date format: mm/dd/yyyy</a:t>
            </a:r>
          </a:p>
          <a:p>
            <a:r>
              <a:rPr lang="en-US" dirty="0"/>
              <a:t>Long Date format displays the day of the week and the full month name in addition to the day of the month and the year</a:t>
            </a:r>
          </a:p>
          <a:p>
            <a:r>
              <a:rPr lang="en-US" dirty="0"/>
              <a:t>Other built-in formats include formats for time in 12- or 24-hour formats</a:t>
            </a:r>
          </a:p>
        </p:txBody>
      </p:sp>
    </p:spTree>
    <p:extLst>
      <p:ext uri="{BB962C8B-B14F-4D97-AF65-F5344CB8AC3E}">
        <p14:creationId xmlns:p14="http://schemas.microsoft.com/office/powerpoint/2010/main" val="37355844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Worksheet Cells</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Format appearance of individual cells by:</a:t>
            </a:r>
          </a:p>
          <a:p>
            <a:pPr lvl="1"/>
            <a:r>
              <a:rPr lang="en-US" dirty="0"/>
              <a:t>Modifying alignment of text within the cell</a:t>
            </a:r>
          </a:p>
          <a:p>
            <a:pPr lvl="1"/>
            <a:r>
              <a:rPr lang="en-US" dirty="0"/>
              <a:t>Indenting cell text</a:t>
            </a:r>
          </a:p>
          <a:p>
            <a:pPr lvl="1"/>
            <a:r>
              <a:rPr lang="en-US" dirty="0"/>
              <a:t>Adding borders of different styles and colors</a:t>
            </a:r>
          </a:p>
        </p:txBody>
      </p:sp>
    </p:spTree>
    <p:extLst>
      <p:ext uri="{BB962C8B-B14F-4D97-AF65-F5344CB8AC3E}">
        <p14:creationId xmlns:p14="http://schemas.microsoft.com/office/powerpoint/2010/main" val="26547055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Aligning Cell Content</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Default:</a:t>
            </a:r>
          </a:p>
          <a:p>
            <a:pPr lvl="1"/>
            <a:r>
              <a:rPr lang="en-US" dirty="0"/>
              <a:t>Text aligned with left bottom borders</a:t>
            </a:r>
          </a:p>
          <a:p>
            <a:pPr lvl="1"/>
            <a:r>
              <a:rPr lang="en-US" dirty="0"/>
              <a:t>Numbers aligned with right bottom border</a:t>
            </a:r>
          </a:p>
          <a:p>
            <a:r>
              <a:rPr lang="en-US" dirty="0"/>
              <a:t>Buttons to set alignment options are in Alignment group on Home tab</a:t>
            </a:r>
          </a:p>
        </p:txBody>
      </p:sp>
    </p:spTree>
    <p:extLst>
      <p:ext uri="{BB962C8B-B14F-4D97-AF65-F5344CB8AC3E}">
        <p14:creationId xmlns:p14="http://schemas.microsoft.com/office/powerpoint/2010/main" val="13916665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a:xfrm>
            <a:off x="838199" y="365125"/>
            <a:ext cx="10616919" cy="672105"/>
          </a:xfrm>
        </p:spPr>
        <p:txBody>
          <a:bodyPr/>
          <a:lstStyle/>
          <a:p>
            <a:r>
              <a:rPr lang="en-US" dirty="0"/>
              <a:t>Indenting Cell Content and Adding Borders to Cells</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Indenting is useful for creating subsections</a:t>
            </a:r>
          </a:p>
          <a:p>
            <a:r>
              <a:rPr lang="en-US" dirty="0"/>
              <a:t>In common accounting practices:</a:t>
            </a:r>
          </a:p>
          <a:p>
            <a:pPr lvl="1"/>
            <a:r>
              <a:rPr lang="en-US" dirty="0"/>
              <a:t>A single black border appears above a subtotal</a:t>
            </a:r>
          </a:p>
          <a:p>
            <a:pPr lvl="1"/>
            <a:r>
              <a:rPr lang="en-US" dirty="0"/>
              <a:t>A single bottom border is added below a calculated number</a:t>
            </a:r>
          </a:p>
          <a:p>
            <a:pPr lvl="1"/>
            <a:r>
              <a:rPr lang="en-US" dirty="0"/>
              <a:t>A double black bottom border appears below the total</a:t>
            </a:r>
          </a:p>
        </p:txBody>
      </p:sp>
    </p:spTree>
    <p:extLst>
      <p:ext uri="{BB962C8B-B14F-4D97-AF65-F5344CB8AC3E}">
        <p14:creationId xmlns:p14="http://schemas.microsoft.com/office/powerpoint/2010/main" val="5340858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a:xfrm>
            <a:off x="838199" y="365125"/>
            <a:ext cx="10616919" cy="672105"/>
          </a:xfrm>
        </p:spPr>
        <p:txBody>
          <a:bodyPr/>
          <a:lstStyle/>
          <a:p>
            <a:r>
              <a:rPr lang="en-US" dirty="0"/>
              <a:t>Merging Cells,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a:xfrm>
            <a:off x="743576" y="1289304"/>
            <a:ext cx="10848060" cy="4394200"/>
          </a:xfrm>
        </p:spPr>
        <p:txBody>
          <a:bodyPr/>
          <a:lstStyle/>
          <a:p>
            <a:r>
              <a:rPr lang="en-US" dirty="0"/>
              <a:t>Retains only content (and cell reference) from upper-left cell in the range</a:t>
            </a:r>
          </a:p>
          <a:p>
            <a:r>
              <a:rPr lang="en-US" dirty="0"/>
              <a:t>Merge options:</a:t>
            </a:r>
          </a:p>
          <a:p>
            <a:pPr lvl="1"/>
            <a:r>
              <a:rPr lang="en-US" dirty="0"/>
              <a:t>Merge &amp; Center—merges the range into one cell and horizontally centers the content</a:t>
            </a:r>
          </a:p>
          <a:p>
            <a:pPr lvl="1"/>
            <a:r>
              <a:rPr lang="en-US" dirty="0"/>
              <a:t>Merge Across—merges each row in the selected range across the columns in the range</a:t>
            </a:r>
          </a:p>
          <a:p>
            <a:pPr lvl="1"/>
            <a:r>
              <a:rPr lang="en-US" dirty="0"/>
              <a:t>Merge Cells—merges the range into a single cell, but does not horizontally center the cell content</a:t>
            </a:r>
          </a:p>
          <a:p>
            <a:pPr lvl="1"/>
            <a:r>
              <a:rPr lang="en-US" dirty="0"/>
              <a:t>Unmerge Cells—reverses a merge, returning the merged cell to a range of individual cells</a:t>
            </a:r>
          </a:p>
        </p:txBody>
      </p:sp>
    </p:spTree>
    <p:extLst>
      <p:ext uri="{BB962C8B-B14F-4D97-AF65-F5344CB8AC3E}">
        <p14:creationId xmlns:p14="http://schemas.microsoft.com/office/powerpoint/2010/main" val="191953213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Merging Cells, Part 2</a:t>
            </a:r>
            <a:endParaRPr lang="en-IN" dirty="0"/>
          </a:p>
        </p:txBody>
      </p:sp>
      <p:pic>
        <p:nvPicPr>
          <p:cNvPr id="6" name="Content Placeholder 5" descr="An&#10;Excel sheet is open. A partial view of the monthly individual store sales data&#10;shows rows 41 through 46, with the rest of the sales data extending beyond the&#10;borders of the worksheet window. In the Alignment group on the Home tab, the&#10;Merge and Center button is called out. The range A35 through A42 is merged into&#10;a single cell, which is now cell A35. The range A43 through A45 is merged into&#10;a single cell, which is now cell A43.">
            <a:extLst>
              <a:ext uri="{FF2B5EF4-FFF2-40B4-BE49-F238E27FC236}">
                <a16:creationId xmlns:a16="http://schemas.microsoft.com/office/drawing/2014/main" id="{0D7A820A-75BE-4E69-9F1C-0E01FC02716B}"/>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9049" t="34362" r="13646" b="39616"/>
          <a:stretch/>
        </p:blipFill>
        <p:spPr>
          <a:xfrm>
            <a:off x="405208" y="1285667"/>
            <a:ext cx="11387932" cy="4803017"/>
          </a:xfrm>
          <a:prstGeom prst="rect">
            <a:avLst/>
          </a:prstGeom>
        </p:spPr>
      </p:pic>
    </p:spTree>
    <p:extLst>
      <p:ext uri="{BB962C8B-B14F-4D97-AF65-F5344CB8AC3E}">
        <p14:creationId xmlns:p14="http://schemas.microsoft.com/office/powerpoint/2010/main" val="5374679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Rotating Cell Contents</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Text and numbers are displayed horizontally within cells. However, you can rotate cell text to any angle to save space or to provide visual interest to a worksheet</a:t>
            </a:r>
          </a:p>
          <a:p>
            <a:r>
              <a:rPr lang="en-US" dirty="0"/>
              <a:t>The state names at the bottom of the merged cells would look better and take up less room if they were rotated vertically within their cells</a:t>
            </a:r>
          </a:p>
        </p:txBody>
      </p:sp>
    </p:spTree>
    <p:extLst>
      <p:ext uri="{BB962C8B-B14F-4D97-AF65-F5344CB8AC3E}">
        <p14:creationId xmlns:p14="http://schemas.microsoft.com/office/powerpoint/2010/main" val="425155372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Exploring the Format Cells Dialog Box</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Buttons on the Home tab provide quick access to commonly used formatting</a:t>
            </a:r>
          </a:p>
          <a:p>
            <a:r>
              <a:rPr lang="en-US" dirty="0"/>
              <a:t>The Format Cells dialog box provides more options for formatting selected cells; six tabs, each focusing on different options:</a:t>
            </a:r>
          </a:p>
          <a:p>
            <a:pPr lvl="1"/>
            <a:r>
              <a:rPr lang="en-US" dirty="0"/>
              <a:t>Number</a:t>
            </a:r>
          </a:p>
          <a:p>
            <a:pPr lvl="1"/>
            <a:r>
              <a:rPr lang="en-US" dirty="0"/>
              <a:t>Alignment</a:t>
            </a:r>
          </a:p>
          <a:p>
            <a:pPr lvl="1"/>
            <a:r>
              <a:rPr lang="en-US" dirty="0"/>
              <a:t>Font</a:t>
            </a:r>
          </a:p>
          <a:p>
            <a:pPr lvl="1"/>
            <a:r>
              <a:rPr lang="en-US" dirty="0"/>
              <a:t>Border</a:t>
            </a:r>
          </a:p>
          <a:p>
            <a:pPr lvl="1"/>
            <a:r>
              <a:rPr lang="en-US" dirty="0"/>
              <a:t>Fill</a:t>
            </a:r>
          </a:p>
          <a:p>
            <a:pPr lvl="1"/>
            <a:r>
              <a:rPr lang="en-US" dirty="0"/>
              <a:t>Protection</a:t>
            </a:r>
          </a:p>
        </p:txBody>
      </p:sp>
    </p:spTree>
    <p:extLst>
      <p:ext uri="{BB962C8B-B14F-4D97-AF65-F5344CB8AC3E}">
        <p14:creationId xmlns:p14="http://schemas.microsoft.com/office/powerpoint/2010/main" val="2811873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Objectives,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Change fonts, font style, and font color</a:t>
            </a:r>
          </a:p>
          <a:p>
            <a:r>
              <a:rPr lang="en-US" dirty="0"/>
              <a:t>Add fill colors and a background image</a:t>
            </a:r>
          </a:p>
          <a:p>
            <a:r>
              <a:rPr lang="en-US" dirty="0"/>
              <a:t>Create formulas to calculate sales data</a:t>
            </a:r>
          </a:p>
          <a:p>
            <a:r>
              <a:rPr lang="en-US" dirty="0"/>
              <a:t>Format numbers as currency and percentages</a:t>
            </a:r>
          </a:p>
          <a:p>
            <a:r>
              <a:rPr lang="en-US" dirty="0"/>
              <a:t>Format dates and times</a:t>
            </a:r>
          </a:p>
          <a:p>
            <a:r>
              <a:rPr lang="en-US" dirty="0"/>
              <a:t>Align, indent, and rotate cell contents</a:t>
            </a:r>
          </a:p>
          <a:p>
            <a:r>
              <a:rPr lang="en-US" dirty="0"/>
              <a:t>Merge a group of cells</a:t>
            </a:r>
          </a:p>
        </p:txBody>
      </p:sp>
    </p:spTree>
    <p:extLst>
      <p:ext uri="{BB962C8B-B14F-4D97-AF65-F5344CB8AC3E}">
        <p14:creationId xmlns:p14="http://schemas.microsoft.com/office/powerpoint/2010/main" val="24410279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Visual Overview Worksheet Formatted for Printing</a:t>
            </a:r>
            <a:endParaRPr lang="en-IN" dirty="0"/>
          </a:p>
        </p:txBody>
      </p:sp>
      <p:pic>
        <p:nvPicPr>
          <p:cNvPr id="4" name="Content Placeholder 3" descr="An&#10;Excel window with the Sales Report worksheet for Bristol Bay is displayed in&#10;Page Break Preview, which shows the location of the print area and all page&#10;breaks. The cells A1 through F22 appear on the left side of the worksheet&#10;window, with the area to the right a solid block of grey, indicating that it is&#10;greyed out, meaning that area will not print. The print area is the range or&#10;ranges in a worksheet that you specify to be printed. In Page Break Preview,&#10;the print area is not greyed out. Starting in row 23, the cells extend the full&#10;width of the worksheet window. The Page Layout tab, which has options for&#10;setting how the worksheet will print, is called out. The Home tab is displayed.&#10;The Format Painter button in the Clipboard group on the Home tab copies and&#10;pastes formatting from one cell or range to another without duplicating any&#10;data. Rows 1 and 2, which contain the store name and slogan, are print titles,&#10;which are rows or columns that are included on every page of the printout. A&#10;solid blue line to the right of cells F1 through F22 and below row 22 represent&#10;manual page breaks, which are page breaks set to indicate where a new page of&#10;the printout starts. The Find and Replace commands, which are available from&#10;the Find and Select button in the Editing group on the Home tab, are used to&#10;quickly make content and format changes throughout a workbook. The Cell Styles&#10;button in the Styles group on the Home tab is used to apply a cell style, which&#10;is a pre-designed combination of font, font size, and font color that can be&#10;applied to a cell. The Conditional Formatting button in the Styles group on the&#10;Home tab is used to apply a format to a cell when its value meets a specified&#10;condition. A blue vertical dotted line to the right of cells A23 through A26&#10;and extending down below the bounds of the worksheet window is an automatic&#10;page break, created by Excel when a page of the printout is full.">
            <a:extLst>
              <a:ext uri="{FF2B5EF4-FFF2-40B4-BE49-F238E27FC236}">
                <a16:creationId xmlns:a16="http://schemas.microsoft.com/office/drawing/2014/main" id="{E69EE625-03EF-42CE-BAA5-CC92D1E18E50}"/>
              </a:ext>
            </a:extLst>
          </p:cNvPr>
          <p:cNvPicPr>
            <a:picLocks noGrp="1" noChangeAspect="1"/>
          </p:cNvPicPr>
          <p:nvPr>
            <p:ph sz="quarter" idx="17"/>
          </p:nvPr>
        </p:nvPicPr>
        <p:blipFill>
          <a:blip r:embed="rId2"/>
          <a:stretch>
            <a:fillRect/>
          </a:stretch>
        </p:blipFill>
        <p:spPr>
          <a:xfrm>
            <a:off x="1294113" y="1201692"/>
            <a:ext cx="9610123" cy="5030114"/>
          </a:xfrm>
          <a:prstGeom prst="rect">
            <a:avLst/>
          </a:prstGeom>
        </p:spPr>
      </p:pic>
    </p:spTree>
    <p:extLst>
      <p:ext uri="{BB962C8B-B14F-4D97-AF65-F5344CB8AC3E}">
        <p14:creationId xmlns:p14="http://schemas.microsoft.com/office/powerpoint/2010/main" val="23448071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Calculating Averages</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The AVERAGE function calculates the average value from a collection of numbers</a:t>
            </a:r>
          </a:p>
          <a:p>
            <a:r>
              <a:rPr lang="en-US" dirty="0"/>
              <a:t>The syntax of the Average function is:</a:t>
            </a:r>
          </a:p>
          <a:p>
            <a:pPr lvl="1"/>
            <a:r>
              <a:rPr lang="en-US" dirty="0"/>
              <a:t>AVERAGE (number1, number2, number3, …)</a:t>
            </a:r>
          </a:p>
        </p:txBody>
      </p:sp>
    </p:spTree>
    <p:extLst>
      <p:ext uri="{BB962C8B-B14F-4D97-AF65-F5344CB8AC3E}">
        <p14:creationId xmlns:p14="http://schemas.microsoft.com/office/powerpoint/2010/main" val="30552315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Applying Cell Styles,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Use styles to ensure that cells displaying same type of data use the same format</a:t>
            </a:r>
          </a:p>
          <a:p>
            <a:r>
              <a:rPr lang="en-US" dirty="0"/>
              <a:t>A </a:t>
            </a:r>
            <a:r>
              <a:rPr lang="en-US" b="1" dirty="0"/>
              <a:t>cell</a:t>
            </a:r>
            <a:r>
              <a:rPr lang="en-US" dirty="0"/>
              <a:t> </a:t>
            </a:r>
            <a:r>
              <a:rPr lang="en-US" b="1" dirty="0"/>
              <a:t>style</a:t>
            </a:r>
            <a:r>
              <a:rPr lang="en-US" dirty="0"/>
              <a:t> is a collection of formatting options that include a specified font, font size, font styles, font color, fill color, and borders</a:t>
            </a:r>
          </a:p>
          <a:p>
            <a:r>
              <a:rPr lang="en-US" dirty="0"/>
              <a:t>All cell styles are listed in the Cell Styles gallery, which you access on the Home tab in the Styles group</a:t>
            </a:r>
          </a:p>
        </p:txBody>
      </p:sp>
    </p:spTree>
    <p:extLst>
      <p:ext uri="{BB962C8B-B14F-4D97-AF65-F5344CB8AC3E}">
        <p14:creationId xmlns:p14="http://schemas.microsoft.com/office/powerpoint/2010/main" val="41815432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Applying Cell Styles, Part 2</a:t>
            </a:r>
            <a:endParaRPr lang="en-IN" dirty="0"/>
          </a:p>
        </p:txBody>
      </p:sp>
      <p:pic>
        <p:nvPicPr>
          <p:cNvPr id="5" name="Content Placeholder 4" descr="An&#10;Excel sheet displays the Cell Styles gallery, overlaying the top-right corner&#10;of the worksheet window. The gallery has four sections: Good, Bad and Neutral;&#10;Data and Model; Titles and Headings, and Number Format. The first three&#10;sections contain sample styles using varying font colors, fill colors, and font&#10;effects. The Number Format section contains options for formatting numbers.&#10;Note: At the bottom of the gallery is the New Cell Style command, which you can&#10;click to define a custom cell style, and the Merge Styles button, which you can&#10;click to import a cell style from another workbook. In the Titles and Headings&#10;section, the pointer is on the Heading 1 cell style, with a blue font and a&#10;large font size, showing a Live Preview of the Heading 1 cell style in cell B4,&#10;which reads Home Furnishing Sales, Northwest Region.">
            <a:extLst>
              <a:ext uri="{FF2B5EF4-FFF2-40B4-BE49-F238E27FC236}">
                <a16:creationId xmlns:a16="http://schemas.microsoft.com/office/drawing/2014/main" id="{CE4712DB-AE15-475A-BACF-1DC517D66A71}"/>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9049" t="16013" r="14899" b="56630"/>
          <a:stretch/>
        </p:blipFill>
        <p:spPr>
          <a:xfrm>
            <a:off x="497499" y="1191960"/>
            <a:ext cx="11203353" cy="5049423"/>
          </a:xfrm>
          <a:prstGeom prst="rect">
            <a:avLst/>
          </a:prstGeom>
        </p:spPr>
      </p:pic>
    </p:spTree>
    <p:extLst>
      <p:ext uri="{BB962C8B-B14F-4D97-AF65-F5344CB8AC3E}">
        <p14:creationId xmlns:p14="http://schemas.microsoft.com/office/powerpoint/2010/main" val="24808061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Copying and Pasting Formats</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Copying formats with the Format Painter</a:t>
            </a:r>
          </a:p>
          <a:p>
            <a:pPr lvl="1"/>
            <a:r>
              <a:rPr lang="en-US" dirty="0"/>
              <a:t>Fast and efficient way of maintaining a consistent look and feel throughout a workbook</a:t>
            </a:r>
          </a:p>
          <a:p>
            <a:pPr lvl="1"/>
            <a:r>
              <a:rPr lang="en-US" dirty="0"/>
              <a:t>Copies formatting without copying data</a:t>
            </a:r>
          </a:p>
          <a:p>
            <a:r>
              <a:rPr lang="en-US" dirty="0"/>
              <a:t>Use Paste Options button to paste formatting from a copied range along with its contents</a:t>
            </a:r>
          </a:p>
          <a:p>
            <a:r>
              <a:rPr lang="en-US" dirty="0"/>
              <a:t>Use Paste Special to control exactly how to paste the copied range</a:t>
            </a:r>
          </a:p>
        </p:txBody>
      </p:sp>
    </p:spTree>
    <p:extLst>
      <p:ext uri="{BB962C8B-B14F-4D97-AF65-F5344CB8AC3E}">
        <p14:creationId xmlns:p14="http://schemas.microsoft.com/office/powerpoint/2010/main" val="30271076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Finding and Replacing Text and Formats,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The Find and Replace commands let you make content and design changes to a worksheet or the entire workbook quickly</a:t>
            </a:r>
          </a:p>
          <a:p>
            <a:r>
              <a:rPr lang="en-US" dirty="0"/>
              <a:t>The Find command searches through the current worksheet or workbook for the content or formatting you want to locate</a:t>
            </a:r>
          </a:p>
          <a:p>
            <a:r>
              <a:rPr lang="en-US" dirty="0"/>
              <a:t>The Replace command then substitutes it with the new content or formatting you specify</a:t>
            </a:r>
          </a:p>
        </p:txBody>
      </p:sp>
    </p:spTree>
    <p:extLst>
      <p:ext uri="{BB962C8B-B14F-4D97-AF65-F5344CB8AC3E}">
        <p14:creationId xmlns:p14="http://schemas.microsoft.com/office/powerpoint/2010/main" val="22072231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Finding and Replacing Text and Formats,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You can choose to:</a:t>
            </a:r>
          </a:p>
          <a:p>
            <a:pPr lvl="1"/>
            <a:r>
              <a:rPr lang="en-US" dirty="0"/>
              <a:t>Find each occurrence of the search text one at a time and decide whether to replace it</a:t>
            </a:r>
          </a:p>
          <a:p>
            <a:pPr lvl="1"/>
            <a:r>
              <a:rPr lang="en-US" dirty="0"/>
              <a:t>Highlight all occurrences of the search text in the worksheet</a:t>
            </a:r>
          </a:p>
          <a:p>
            <a:pPr lvl="1"/>
            <a:r>
              <a:rPr lang="en-US" dirty="0"/>
              <a:t>Replace all occurrences at once without reviewing</a:t>
            </a:r>
          </a:p>
        </p:txBody>
      </p:sp>
    </p:spTree>
    <p:extLst>
      <p:ext uri="{BB962C8B-B14F-4D97-AF65-F5344CB8AC3E}">
        <p14:creationId xmlns:p14="http://schemas.microsoft.com/office/powerpoint/2010/main" val="124812859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Working with Themes,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The Office theme is the default theme applied to workbooks</a:t>
            </a:r>
          </a:p>
          <a:p>
            <a:r>
              <a:rPr lang="en-US" dirty="0"/>
              <a:t>When you switch to a different theme, the theme-related fonts, colors, and effects change throughout the workbook to reflect the new theme</a:t>
            </a:r>
          </a:p>
        </p:txBody>
      </p:sp>
    </p:spTree>
    <p:extLst>
      <p:ext uri="{BB962C8B-B14F-4D97-AF65-F5344CB8AC3E}">
        <p14:creationId xmlns:p14="http://schemas.microsoft.com/office/powerpoint/2010/main" val="35116394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Working with Themes, Part 2</a:t>
            </a:r>
            <a:endParaRPr lang="en-IN" dirty="0"/>
          </a:p>
        </p:txBody>
      </p:sp>
      <p:pic>
        <p:nvPicPr>
          <p:cNvPr id="6" name="Content Placeholder 5" descr="An Excel sheet. In the Page Layout tab, the Themes button is called out, with the Themes gallery open below it, overlaying the worksheet window. The Themes gallery consists of a grid with four theme icons per row, five rows visible, and a scrollbar on the right to display more rows. The pointer is on the Ion theme, with a live preview of the Ion theme in the worksheet. The fill and font colors, and the font styles match the options in the Ion theme. For example, the column headers have a dark green fill with red font. At the bottom of the Themes gallery are two buttons. The Browse for Themes button loads additional theme files. The Save Current Theme button saves the current theme as a file.">
            <a:extLst>
              <a:ext uri="{FF2B5EF4-FFF2-40B4-BE49-F238E27FC236}">
                <a16:creationId xmlns:a16="http://schemas.microsoft.com/office/drawing/2014/main" id="{80164F8E-82B8-4786-B069-992A7BA4290A}"/>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18243" t="33695" r="9050" b="30942"/>
          <a:stretch/>
        </p:blipFill>
        <p:spPr>
          <a:xfrm>
            <a:off x="1927146" y="1159324"/>
            <a:ext cx="8344057" cy="5084944"/>
          </a:xfrm>
          <a:prstGeom prst="rect">
            <a:avLst/>
          </a:prstGeom>
        </p:spPr>
      </p:pic>
    </p:spTree>
    <p:extLst>
      <p:ext uri="{BB962C8B-B14F-4D97-AF65-F5344CB8AC3E}">
        <p14:creationId xmlns:p14="http://schemas.microsoft.com/office/powerpoint/2010/main" val="396544639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Highlighting Cells with Conditional Formats,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Excel has four conditional formats:</a:t>
            </a:r>
          </a:p>
          <a:p>
            <a:pPr lvl="1"/>
            <a:r>
              <a:rPr lang="en-US" dirty="0"/>
              <a:t>Data bars</a:t>
            </a:r>
          </a:p>
          <a:p>
            <a:pPr lvl="1"/>
            <a:r>
              <a:rPr lang="en-US" dirty="0"/>
              <a:t>Highlighting</a:t>
            </a:r>
          </a:p>
          <a:p>
            <a:pPr lvl="1"/>
            <a:r>
              <a:rPr lang="en-US" dirty="0"/>
              <a:t>Color scales</a:t>
            </a:r>
          </a:p>
          <a:p>
            <a:pPr lvl="1"/>
            <a:r>
              <a:rPr lang="en-US" dirty="0"/>
              <a:t>Icon sets</a:t>
            </a:r>
          </a:p>
        </p:txBody>
      </p:sp>
    </p:spTree>
    <p:extLst>
      <p:ext uri="{BB962C8B-B14F-4D97-AF65-F5344CB8AC3E}">
        <p14:creationId xmlns:p14="http://schemas.microsoft.com/office/powerpoint/2010/main" val="1601395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Objectives, Part 2</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pPr>
              <a:spcAft>
                <a:spcPts val="0"/>
              </a:spcAft>
            </a:pPr>
            <a:r>
              <a:rPr lang="en-US" dirty="0"/>
              <a:t>Use the AVERAGE function</a:t>
            </a:r>
          </a:p>
          <a:p>
            <a:pPr>
              <a:spcAft>
                <a:spcPts val="0"/>
              </a:spcAft>
            </a:pPr>
            <a:r>
              <a:rPr lang="en-US" dirty="0"/>
              <a:t>Apply cell styles</a:t>
            </a:r>
          </a:p>
          <a:p>
            <a:pPr>
              <a:spcAft>
                <a:spcPts val="0"/>
              </a:spcAft>
            </a:pPr>
            <a:r>
              <a:rPr lang="en-US" dirty="0"/>
              <a:t>Copy and paste formats with the Format Painter</a:t>
            </a:r>
          </a:p>
          <a:p>
            <a:pPr>
              <a:spcAft>
                <a:spcPts val="0"/>
              </a:spcAft>
            </a:pPr>
            <a:r>
              <a:rPr lang="en-US" dirty="0"/>
              <a:t>Find and replace text and formatting</a:t>
            </a:r>
          </a:p>
          <a:p>
            <a:pPr>
              <a:spcAft>
                <a:spcPts val="0"/>
              </a:spcAft>
            </a:pPr>
            <a:r>
              <a:rPr lang="en-US" dirty="0"/>
              <a:t>Change workbook themes</a:t>
            </a:r>
          </a:p>
          <a:p>
            <a:pPr>
              <a:spcAft>
                <a:spcPts val="0"/>
              </a:spcAft>
            </a:pPr>
            <a:r>
              <a:rPr lang="en-US" dirty="0"/>
              <a:t>Highlight cells with conditional formats</a:t>
            </a:r>
          </a:p>
          <a:p>
            <a:pPr>
              <a:spcAft>
                <a:spcPts val="0"/>
              </a:spcAft>
            </a:pPr>
            <a:r>
              <a:rPr lang="en-US" dirty="0"/>
              <a:t>Format a worksheet for printing</a:t>
            </a:r>
          </a:p>
        </p:txBody>
      </p:sp>
    </p:spTree>
    <p:extLst>
      <p:ext uri="{BB962C8B-B14F-4D97-AF65-F5344CB8AC3E}">
        <p14:creationId xmlns:p14="http://schemas.microsoft.com/office/powerpoint/2010/main" val="34957526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Highlighting Cells with Conditional Formats, Part 2</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Highlighting Cells with Conditional Formatting</a:t>
            </a:r>
          </a:p>
          <a:p>
            <a:pPr lvl="1"/>
            <a:r>
              <a:rPr lang="en-US" dirty="0"/>
              <a:t>Select the range in which you want to highlight cells.</a:t>
            </a:r>
          </a:p>
          <a:p>
            <a:pPr lvl="1"/>
            <a:r>
              <a:rPr lang="en-US" dirty="0"/>
              <a:t>On the Home tab, in the Styles group, click the Conditional Formatting button, point to Highlight Cells Rules or Top/Bottom Rules, and then click the appropriate rule.</a:t>
            </a:r>
          </a:p>
          <a:p>
            <a:pPr lvl="1"/>
            <a:r>
              <a:rPr lang="en-US" dirty="0"/>
              <a:t>Select the appropriate options in the dialog box.</a:t>
            </a:r>
          </a:p>
          <a:p>
            <a:pPr lvl="1"/>
            <a:r>
              <a:rPr lang="en-US" dirty="0"/>
              <a:t>Click OK</a:t>
            </a:r>
          </a:p>
          <a:p>
            <a:r>
              <a:rPr lang="en-US" dirty="0"/>
              <a:t>The Quick Analysis tool appears whenever you select a range of cells, provides access to the most common tools for data analysis and formatting of the selected range</a:t>
            </a:r>
          </a:p>
        </p:txBody>
      </p:sp>
    </p:spTree>
    <p:extLst>
      <p:ext uri="{BB962C8B-B14F-4D97-AF65-F5344CB8AC3E}">
        <p14:creationId xmlns:p14="http://schemas.microsoft.com/office/powerpoint/2010/main" val="195904178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Highlighting Cells with Conditional Formats,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You can modify any conditional formatting rule to change what is being formatted, as well as change what formatting is applied</a:t>
            </a:r>
          </a:p>
          <a:p>
            <a:r>
              <a:rPr lang="en-US" dirty="0"/>
              <a:t>You can remove a conditional format at any time without affecting the underlying data</a:t>
            </a:r>
          </a:p>
          <a:p>
            <a:r>
              <a:rPr lang="en-US" dirty="0"/>
              <a:t>When you use conditional formatting to highlight cells in a worksheet, the purpose of the formatting is not always immediately apparent. To ensure that everyone knows why certain cells are highlighted, you should document the meaning of the format</a:t>
            </a:r>
          </a:p>
        </p:txBody>
      </p:sp>
    </p:spTree>
    <p:extLst>
      <p:ext uri="{BB962C8B-B14F-4D97-AF65-F5344CB8AC3E}">
        <p14:creationId xmlns:p14="http://schemas.microsoft.com/office/powerpoint/2010/main" val="6451503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7B45C-5987-4F8F-8EA6-60B705C5FEC2}"/>
              </a:ext>
            </a:extLst>
          </p:cNvPr>
          <p:cNvSpPr>
            <a:spLocks noGrp="1"/>
          </p:cNvSpPr>
          <p:nvPr>
            <p:ph type="title"/>
          </p:nvPr>
        </p:nvSpPr>
        <p:spPr>
          <a:xfrm>
            <a:off x="838199" y="365125"/>
            <a:ext cx="10916265" cy="1006475"/>
          </a:xfrm>
          <a:solidFill>
            <a:schemeClr val="bg1"/>
          </a:solidFill>
        </p:spPr>
        <p:txBody>
          <a:bodyPr/>
          <a:lstStyle/>
          <a:p>
            <a:r>
              <a:rPr lang="en-US" dirty="0"/>
              <a:t>Highlighting Cells with Conditional Formats, Part 4: Figure 2-34 Highlight cells rules</a:t>
            </a:r>
            <a:endParaRPr lang="en-IN" dirty="0"/>
          </a:p>
        </p:txBody>
      </p:sp>
      <p:graphicFrame>
        <p:nvGraphicFramePr>
          <p:cNvPr id="5" name="Content Placeholder 4" descr="Table is accessible to screen readers">
            <a:extLst>
              <a:ext uri="{FF2B5EF4-FFF2-40B4-BE49-F238E27FC236}">
                <a16:creationId xmlns:a16="http://schemas.microsoft.com/office/drawing/2014/main" id="{6C5CBA91-D9DF-4216-8BA3-BFDD52FA8A6D}"/>
              </a:ext>
            </a:extLst>
          </p:cNvPr>
          <p:cNvGraphicFramePr>
            <a:graphicFrameLocks noGrp="1"/>
          </p:cNvGraphicFramePr>
          <p:nvPr>
            <p:ph sz="quarter" idx="16"/>
            <p:extLst>
              <p:ext uri="{D42A27DB-BD31-4B8C-83A1-F6EECF244321}">
                <p14:modId xmlns:p14="http://schemas.microsoft.com/office/powerpoint/2010/main" val="2152228480"/>
              </p:ext>
            </p:extLst>
          </p:nvPr>
        </p:nvGraphicFramePr>
        <p:xfrm>
          <a:off x="838199" y="1967479"/>
          <a:ext cx="10821016" cy="3169920"/>
        </p:xfrm>
        <a:graphic>
          <a:graphicData uri="http://schemas.openxmlformats.org/drawingml/2006/table">
            <a:tbl>
              <a:tblPr firstRow="1" bandRow="1">
                <a:tableStyleId>{5C22544A-7EE6-4342-B048-85BDC9FD1C3A}</a:tableStyleId>
              </a:tblPr>
              <a:tblGrid>
                <a:gridCol w="2509106">
                  <a:extLst>
                    <a:ext uri="{9D8B030D-6E8A-4147-A177-3AD203B41FA5}">
                      <a16:colId xmlns:a16="http://schemas.microsoft.com/office/drawing/2014/main" val="1494837086"/>
                    </a:ext>
                  </a:extLst>
                </a:gridCol>
                <a:gridCol w="8311910">
                  <a:extLst>
                    <a:ext uri="{9D8B030D-6E8A-4147-A177-3AD203B41FA5}">
                      <a16:colId xmlns:a16="http://schemas.microsoft.com/office/drawing/2014/main" val="526918074"/>
                    </a:ext>
                  </a:extLst>
                </a:gridCol>
              </a:tblGrid>
              <a:tr h="370840">
                <a:tc>
                  <a:txBody>
                    <a:bodyPr/>
                    <a:lstStyle/>
                    <a:p>
                      <a:r>
                        <a:rPr lang="en-US" sz="2000" baseline="0" dirty="0">
                          <a:solidFill>
                            <a:srgbClr val="000000"/>
                          </a:solidFill>
                          <a:latin typeface="Arial" panose="020B0604020202020204" pitchFamily="34" charset="0"/>
                          <a:cs typeface="Arial" panose="020B0604020202020204" pitchFamily="34" charset="0"/>
                        </a:rPr>
                        <a:t>Rule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Highlights Cell Values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779865308"/>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Greater Than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Greater than a specified number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98957478"/>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Less Than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Less than a specified number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393487638"/>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Between</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Between two specified numbers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611865978"/>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Equal To</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Equal to a specified number</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47593440"/>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Text that Contains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That contain specified text</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744446971"/>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A Date Occurring</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That contain a specified date</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52456184"/>
                  </a:ext>
                </a:extLst>
              </a:tr>
              <a:tr h="370840">
                <a:tc>
                  <a:txBody>
                    <a:bodyPr/>
                    <a:lstStyle/>
                    <a:p>
                      <a:r>
                        <a:rPr lang="en-US" sz="2000" baseline="0" dirty="0">
                          <a:solidFill>
                            <a:srgbClr val="000000"/>
                          </a:solidFill>
                          <a:latin typeface="Arial" panose="020B0604020202020204" pitchFamily="34" charset="0"/>
                          <a:cs typeface="Arial" panose="020B0604020202020204" pitchFamily="34" charset="0"/>
                        </a:rPr>
                        <a:t>Duplicate Values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r>
                        <a:rPr lang="en-US" sz="2000" baseline="0" dirty="0">
                          <a:solidFill>
                            <a:srgbClr val="000000"/>
                          </a:solidFill>
                          <a:latin typeface="Arial" panose="020B0604020202020204" pitchFamily="34" charset="0"/>
                          <a:cs typeface="Arial" panose="020B0604020202020204" pitchFamily="34" charset="0"/>
                        </a:rPr>
                        <a:t>That contain duplicate or unique values</a:t>
                      </a:r>
                    </a:p>
                  </a:txBody>
                  <a:tcP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91765201"/>
                  </a:ext>
                </a:extLst>
              </a:tr>
            </a:tbl>
          </a:graphicData>
        </a:graphic>
      </p:graphicFrame>
    </p:spTree>
    <p:extLst>
      <p:ext uri="{BB962C8B-B14F-4D97-AF65-F5344CB8AC3E}">
        <p14:creationId xmlns:p14="http://schemas.microsoft.com/office/powerpoint/2010/main" val="281082482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Formatting a Worksheet for Printing, Part 1</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Print settings can be applied to an entire workbook or to individual sheets</a:t>
            </a:r>
          </a:p>
          <a:p>
            <a:r>
              <a:rPr lang="en-US" dirty="0"/>
              <a:t>Page Break Preview shows only those parts of the active sheet that will print and how the content will be split across pages</a:t>
            </a:r>
          </a:p>
          <a:p>
            <a:r>
              <a:rPr lang="en-US" dirty="0"/>
              <a:t>By default, all cells in a worksheet containing text, formulas, or values are printed</a:t>
            </a:r>
          </a:p>
        </p:txBody>
      </p:sp>
    </p:spTree>
    <p:extLst>
      <p:ext uri="{BB962C8B-B14F-4D97-AF65-F5344CB8AC3E}">
        <p14:creationId xmlns:p14="http://schemas.microsoft.com/office/powerpoint/2010/main" val="264446904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Formatting a Worksheet for Printing, Part 2</a:t>
            </a:r>
            <a:endParaRPr lang="en-IN" dirty="0"/>
          </a:p>
        </p:txBody>
      </p:sp>
      <p:pic>
        <p:nvPicPr>
          <p:cNvPr id="5" name="Content Placeholder 4" descr="A Sales Report worksheet is displayed in Page Break Preview. The worksheet is zoomed to display the entire worksheet. Horizontal and vertical dotted lines divide the worksheet into a grid representing six pages in portrait-orientation. Overlaid on the worksheet data, Page 1, Page 2, Page 3, and so on indicate page numbers. The page numbers are light gray, indicating that they will not appear in the printed copy.">
            <a:extLst>
              <a:ext uri="{FF2B5EF4-FFF2-40B4-BE49-F238E27FC236}">
                <a16:creationId xmlns:a16="http://schemas.microsoft.com/office/drawing/2014/main" id="{7D736860-DF18-42E1-AB0B-6EC2414C3A62}"/>
              </a:ext>
            </a:extLst>
          </p:cNvPr>
          <p:cNvPicPr>
            <a:picLocks noGrp="1" noChangeAspect="1"/>
          </p:cNvPicPr>
          <p:nvPr>
            <p:ph sz="quarter" idx="17"/>
          </p:nvPr>
        </p:nvPicPr>
        <p:blipFill rotWithShape="1">
          <a:blip r:embed="rId2">
            <a:extLst>
              <a:ext uri="{28A0092B-C50C-407E-A947-70E740481C1C}">
                <a14:useLocalDpi xmlns:a14="http://schemas.microsoft.com/office/drawing/2010/main" val="0"/>
              </a:ext>
            </a:extLst>
          </a:blip>
          <a:srcRect l="31614" t="57048" r="9885" b="18265"/>
          <a:stretch/>
        </p:blipFill>
        <p:spPr>
          <a:xfrm>
            <a:off x="1386548" y="1261642"/>
            <a:ext cx="9425252" cy="4983495"/>
          </a:xfrm>
          <a:prstGeom prst="rect">
            <a:avLst/>
          </a:prstGeom>
        </p:spPr>
      </p:pic>
    </p:spTree>
    <p:extLst>
      <p:ext uri="{BB962C8B-B14F-4D97-AF65-F5344CB8AC3E}">
        <p14:creationId xmlns:p14="http://schemas.microsoft.com/office/powerpoint/2010/main" val="40165774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Formatting a Worksheet for Printing, Part 3</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To insert a page break:</a:t>
            </a:r>
          </a:p>
          <a:p>
            <a:pPr lvl="1"/>
            <a:r>
              <a:rPr lang="en-US" dirty="0"/>
              <a:t>Click the first cell below the row where you want to insert a page break, click a column heading, or click a row heading</a:t>
            </a:r>
          </a:p>
          <a:p>
            <a:pPr lvl="1"/>
            <a:r>
              <a:rPr lang="en-US" dirty="0"/>
              <a:t>On the Page Layout tab, in the Page Setup group, click the Breaks button, and then click Insert Page Break</a:t>
            </a:r>
          </a:p>
          <a:p>
            <a:r>
              <a:rPr lang="en-US" dirty="0"/>
              <a:t>To remove a page break:</a:t>
            </a:r>
          </a:p>
          <a:p>
            <a:pPr lvl="1"/>
            <a:r>
              <a:rPr lang="en-US" dirty="0"/>
              <a:t>Select any cell below or to the right of the page break you want to remove</a:t>
            </a:r>
          </a:p>
          <a:p>
            <a:pPr lvl="1"/>
            <a:r>
              <a:rPr lang="en-US" dirty="0"/>
              <a:t>On the Page Layout tab, in the Page Setup group, click the Breaks button, and then click Remove Page Break</a:t>
            </a:r>
          </a:p>
          <a:p>
            <a:pPr lvl="1"/>
            <a:r>
              <a:rPr lang="en-US" dirty="0"/>
              <a:t>Or In Page Break Preview, drag the page break line out of the print area</a:t>
            </a:r>
          </a:p>
        </p:txBody>
      </p:sp>
    </p:spTree>
    <p:extLst>
      <p:ext uri="{BB962C8B-B14F-4D97-AF65-F5344CB8AC3E}">
        <p14:creationId xmlns:p14="http://schemas.microsoft.com/office/powerpoint/2010/main" val="20693108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Formatting a Worksheet for Printing, Part 4</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Add print titles (descriptive information) on each page of a printout in case pages become separated</a:t>
            </a:r>
          </a:p>
          <a:p>
            <a:r>
              <a:rPr lang="en-US" dirty="0"/>
              <a:t>Create page headers and footers to include text not usually found within the worksheet</a:t>
            </a:r>
          </a:p>
        </p:txBody>
      </p:sp>
    </p:spTree>
    <p:extLst>
      <p:ext uri="{BB962C8B-B14F-4D97-AF65-F5344CB8AC3E}">
        <p14:creationId xmlns:p14="http://schemas.microsoft.com/office/powerpoint/2010/main" val="7533809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362FA-42C0-4D12-9F02-4C20B9993451}"/>
              </a:ext>
            </a:extLst>
          </p:cNvPr>
          <p:cNvSpPr>
            <a:spLocks noGrp="1"/>
          </p:cNvSpPr>
          <p:nvPr>
            <p:ph type="title"/>
          </p:nvPr>
        </p:nvSpPr>
        <p:spPr/>
        <p:txBody>
          <a:bodyPr/>
          <a:lstStyle/>
          <a:p>
            <a:r>
              <a:rPr lang="en-US" dirty="0"/>
              <a:t>Formatting a Worksheet for Printing, Part 5</a:t>
            </a:r>
            <a:endParaRPr lang="en-IN" dirty="0"/>
          </a:p>
        </p:txBody>
      </p:sp>
      <p:sp>
        <p:nvSpPr>
          <p:cNvPr id="5" name="Text Placeholder 4">
            <a:extLst>
              <a:ext uri="{FF2B5EF4-FFF2-40B4-BE49-F238E27FC236}">
                <a16:creationId xmlns:a16="http://schemas.microsoft.com/office/drawing/2014/main" id="{8784B7E1-A08D-41CB-AEB1-EF5159B96C12}"/>
              </a:ext>
            </a:extLst>
          </p:cNvPr>
          <p:cNvSpPr>
            <a:spLocks noGrp="1"/>
          </p:cNvSpPr>
          <p:nvPr>
            <p:ph type="body" sz="quarter" idx="17"/>
          </p:nvPr>
        </p:nvSpPr>
        <p:spPr/>
        <p:txBody>
          <a:bodyPr/>
          <a:lstStyle/>
          <a:p>
            <a:r>
              <a:rPr lang="en-US" dirty="0"/>
              <a:t>Headers and footers have three sections: left, center, right</a:t>
            </a:r>
          </a:p>
          <a:p>
            <a:r>
              <a:rPr lang="en-US" dirty="0"/>
              <a:t>A margin is the space between the page content and the edges of the page</a:t>
            </a:r>
          </a:p>
          <a:p>
            <a:r>
              <a:rPr lang="en-US" dirty="0"/>
              <a:t>By default, Excel sets the page margins to</a:t>
            </a:r>
          </a:p>
          <a:p>
            <a:pPr lvl="1"/>
            <a:r>
              <a:rPr lang="en-US" dirty="0"/>
              <a:t>0.7 inch on the left and right sides</a:t>
            </a:r>
          </a:p>
          <a:p>
            <a:pPr lvl="1"/>
            <a:r>
              <a:rPr lang="en-US" dirty="0"/>
              <a:t>0.75 inch on the top and bottom</a:t>
            </a:r>
          </a:p>
          <a:p>
            <a:pPr lvl="1"/>
            <a:r>
              <a:rPr lang="en-US" dirty="0"/>
              <a:t>0.3-inch margins around the header and footer</a:t>
            </a:r>
          </a:p>
          <a:p>
            <a:r>
              <a:rPr lang="en-US" dirty="0"/>
              <a:t>You can reduce or increase these margins as needed by selecting predefined margin sizes or setting your own</a:t>
            </a:r>
          </a:p>
        </p:txBody>
      </p:sp>
    </p:spTree>
    <p:extLst>
      <p:ext uri="{BB962C8B-B14F-4D97-AF65-F5344CB8AC3E}">
        <p14:creationId xmlns:p14="http://schemas.microsoft.com/office/powerpoint/2010/main" val="28938193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26F86-4209-4FA0-BF5C-FAA508E02E90}"/>
              </a:ext>
            </a:extLst>
          </p:cNvPr>
          <p:cNvSpPr>
            <a:spLocks noGrp="1"/>
          </p:cNvSpPr>
          <p:nvPr>
            <p:ph type="title"/>
          </p:nvPr>
        </p:nvSpPr>
        <p:spPr/>
        <p:txBody>
          <a:bodyPr/>
          <a:lstStyle/>
          <a:p>
            <a:r>
              <a:rPr lang="en-US" dirty="0"/>
              <a:t>Visual Overview Worksheet with Formatting</a:t>
            </a:r>
            <a:endParaRPr lang="en-IN" dirty="0"/>
          </a:p>
        </p:txBody>
      </p:sp>
      <p:pic>
        <p:nvPicPr>
          <p:cNvPr id="4" name="Content Placeholder 3" descr="An&#10;Excel window with the Sales Report worksheet for Bristol Bay is open. The worksheet&#10;has three main parts: 1, company name and slogan in cells A1 through A2; 2,&#10;gross sales and profit and loss data for the Northwest region in cells A4 through&#10;F9; and 3, sales data for individual stores by month starting in row 11, and&#10;expanding beyond the borders of the worksheet window. The following screen&#10;elements are called out or defined: The Font group on the Home tab has buttons&#10;for setting the font, font size, and font color, for selecting the bold, italic&#10;or underline font styles. The Alignment group on the Home tab has buttons for&#10;setting horizontal and vertical alignment, orientation, and indents; wrapping&#10;text in cells; and merging cells. The Number group on the Home tab has buttons&#10;for applying the Account format, Percent style, and Comma style, as well as for&#10;changing how many decimal places are displayed. Note: In edit mode, you can&#10;format text strings, such as the company name, within a cell. The numeric gross&#10;sales data in cells C6 through E6 is formatted in the Accounting format, which&#10;places the currency symbol on the left edge of the cell, adds a thousands&#10;separator, shows values to two decimal places, and displays negative values in&#10;parentheses. The percent values in cells F6 through F9 are formatted in Percent&#10;style, with the percentage symbol after the number, and two decimal places. Note:&#10;You can change how many decimal places are shown. The contents of a cell are&#10;formatted in a font, which defines the appearance and shape of letters,&#10;numbers, and special characters. Cells A13 through A21 have been merged into&#10;one cell, with the text in the resulting cell rotated so that it reads from&#10;bottom to top. The column headers for the individual store sales data are&#10;formatted with a green fill color, with the text in white. Note: A fill color&#10;is a background color that can be added to cells. It is often used to help&#10;differentiate parts of a worksheet or to highlight data. The individual store&#10;data is formatted in the Comma style, with a thousands separator, and the&#10;values aligned within a column by their decimal points. Note: The Comma style adds two decimal places, but&#10;you can increase or decrease the number of decimal places that are displayed in&#10;cells. The workbook has two sheet tabs. The Sales Report tab, which is the&#10;default white color, is selected. The fill color of the Documentation tab is&#10;changed to gold.">
            <a:extLst>
              <a:ext uri="{FF2B5EF4-FFF2-40B4-BE49-F238E27FC236}">
                <a16:creationId xmlns:a16="http://schemas.microsoft.com/office/drawing/2014/main" id="{7859B620-82AC-4F7A-8651-428502457FAE}"/>
              </a:ext>
            </a:extLst>
          </p:cNvPr>
          <p:cNvPicPr>
            <a:picLocks noGrp="1" noChangeAspect="1"/>
          </p:cNvPicPr>
          <p:nvPr>
            <p:ph sz="quarter" idx="17"/>
          </p:nvPr>
        </p:nvPicPr>
        <p:blipFill>
          <a:blip r:embed="rId2"/>
          <a:stretch>
            <a:fillRect/>
          </a:stretch>
        </p:blipFill>
        <p:spPr>
          <a:xfrm>
            <a:off x="1083427" y="1268144"/>
            <a:ext cx="10031494" cy="4970999"/>
          </a:xfrm>
          <a:prstGeom prst="rect">
            <a:avLst/>
          </a:prstGeom>
        </p:spPr>
      </p:pic>
    </p:spTree>
    <p:extLst>
      <p:ext uri="{BB962C8B-B14F-4D97-AF65-F5344CB8AC3E}">
        <p14:creationId xmlns:p14="http://schemas.microsoft.com/office/powerpoint/2010/main" val="2807983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Cell Text,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You can add formatting to a workbook by choosing its fonts, styles, colors, and decorative features through the use of themes</a:t>
            </a:r>
          </a:p>
          <a:p>
            <a:r>
              <a:rPr lang="en-US" dirty="0"/>
              <a:t>A theme is a predefined coordinated set of colors, fonts, graphical effects, and other formats that can be applied to workbooks to give them a consistent, professional look</a:t>
            </a:r>
          </a:p>
        </p:txBody>
      </p:sp>
    </p:spTree>
    <p:extLst>
      <p:ext uri="{BB962C8B-B14F-4D97-AF65-F5344CB8AC3E}">
        <p14:creationId xmlns:p14="http://schemas.microsoft.com/office/powerpoint/2010/main" val="31819061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Cell Text, Part 2</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To choose the font typeface, select the cell or range. On the Home tab, in the Font group, click the Font arrow, and then select a font name</a:t>
            </a:r>
          </a:p>
          <a:p>
            <a:r>
              <a:rPr lang="en-US" dirty="0"/>
              <a:t>To set the font size, select the cell or range. On the Home tab, in the Font group, click the Font Size arrow, and then select a size</a:t>
            </a:r>
          </a:p>
          <a:p>
            <a:r>
              <a:rPr lang="en-US" dirty="0"/>
              <a:t>To set the font style, select the cell or range. On the Home tab, in the Font group, click the Bold, Italic, or Underline button; or press CTRL+B, CTRL+I, or CTRL+U</a:t>
            </a:r>
          </a:p>
        </p:txBody>
      </p:sp>
    </p:spTree>
    <p:extLst>
      <p:ext uri="{BB962C8B-B14F-4D97-AF65-F5344CB8AC3E}">
        <p14:creationId xmlns:p14="http://schemas.microsoft.com/office/powerpoint/2010/main" val="2202564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Formatting Cell Text, Part 3</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To set the font color, select the cell or range. On the Home tab, in the Font group, click the Font Color arrow, and then select a color</a:t>
            </a:r>
          </a:p>
          <a:p>
            <a:r>
              <a:rPr lang="en-US" dirty="0"/>
              <a:t>To format a text selection, double-click the cell to enter Edit mode, select the text to format, change the font, size, style, or color, and then press ENTER</a:t>
            </a:r>
          </a:p>
        </p:txBody>
      </p:sp>
    </p:spTree>
    <p:extLst>
      <p:ext uri="{BB962C8B-B14F-4D97-AF65-F5344CB8AC3E}">
        <p14:creationId xmlns:p14="http://schemas.microsoft.com/office/powerpoint/2010/main" val="3124896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EA9087-C6C7-40D6-B95E-4106C6ACE07E}"/>
              </a:ext>
            </a:extLst>
          </p:cNvPr>
          <p:cNvSpPr>
            <a:spLocks noGrp="1"/>
          </p:cNvSpPr>
          <p:nvPr>
            <p:ph type="title"/>
          </p:nvPr>
        </p:nvSpPr>
        <p:spPr/>
        <p:txBody>
          <a:bodyPr/>
          <a:lstStyle/>
          <a:p>
            <a:r>
              <a:rPr lang="en-US" dirty="0"/>
              <a:t>Applying Fonts and Font Styles, Part 1</a:t>
            </a:r>
            <a:endParaRPr lang="en-IN" dirty="0"/>
          </a:p>
        </p:txBody>
      </p:sp>
      <p:sp>
        <p:nvSpPr>
          <p:cNvPr id="3" name="Text Placeholder 2">
            <a:extLst>
              <a:ext uri="{FF2B5EF4-FFF2-40B4-BE49-F238E27FC236}">
                <a16:creationId xmlns:a16="http://schemas.microsoft.com/office/drawing/2014/main" id="{A35BF0A2-9923-4D8B-BB4E-7407EF4942BC}"/>
              </a:ext>
            </a:extLst>
          </p:cNvPr>
          <p:cNvSpPr>
            <a:spLocks noGrp="1"/>
          </p:cNvSpPr>
          <p:nvPr>
            <p:ph type="body" sz="quarter" idx="17"/>
          </p:nvPr>
        </p:nvSpPr>
        <p:spPr/>
        <p:txBody>
          <a:bodyPr/>
          <a:lstStyle/>
          <a:p>
            <a:r>
              <a:rPr lang="en-US" dirty="0"/>
              <a:t>Theme font</a:t>
            </a:r>
          </a:p>
          <a:p>
            <a:pPr lvl="1"/>
            <a:r>
              <a:rPr lang="en-US" dirty="0"/>
              <a:t>Associated with a particular theme</a:t>
            </a:r>
          </a:p>
          <a:p>
            <a:pPr lvl="1"/>
            <a:r>
              <a:rPr lang="en-US" dirty="0"/>
              <a:t>Used for headings and body text</a:t>
            </a:r>
          </a:p>
          <a:p>
            <a:pPr lvl="1"/>
            <a:r>
              <a:rPr lang="en-US" dirty="0"/>
              <a:t>Change automatically when you change the theme applied to the workbook</a:t>
            </a:r>
          </a:p>
          <a:p>
            <a:r>
              <a:rPr lang="en-US" dirty="0"/>
              <a:t>Text formatted with a non-theme font retains its appearance no matter what theme is used with the workbook</a:t>
            </a:r>
          </a:p>
        </p:txBody>
      </p:sp>
    </p:spTree>
    <p:extLst>
      <p:ext uri="{BB962C8B-B14F-4D97-AF65-F5344CB8AC3E}">
        <p14:creationId xmlns:p14="http://schemas.microsoft.com/office/powerpoint/2010/main" val="141656210"/>
      </p:ext>
    </p:extLst>
  </p:cSld>
  <p:clrMapOvr>
    <a:masterClrMapping/>
  </p:clrMapOvr>
</p:sld>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Presentation1" id="{276F6C23-6457-4163-906F-9FD71B1D340C}" vid="{9A4A37B5-06EA-4573-8274-FD94E47E4E8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30E55FC74928E43B6B0287E1674882B" ma:contentTypeVersion="0" ma:contentTypeDescription="Create a new document." ma:contentTypeScope="" ma:versionID="e07f7b9487d6cbb529ecf6f2f1841676">
  <xsd:schema xmlns:xsd="http://www.w3.org/2001/XMLSchema" xmlns:xs="http://www.w3.org/2001/XMLSchema" xmlns:p="http://schemas.microsoft.com/office/2006/metadata/properties" targetNamespace="http://schemas.microsoft.com/office/2006/metadata/properties" ma:root="true" ma:fieldsID="b34f15b030d40ffca33e4aeb8eb001f5">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2A5D52E595BC2A47A3DCA88123D2A30D" ma:contentTypeVersion="35" ma:contentTypeDescription="Create a new document." ma:contentTypeScope="" ma:versionID="4c660e2e17d3ab93da6a423d8c1d122d">
  <xsd:schema xmlns:xsd="http://www.w3.org/2001/XMLSchema" xmlns:xs="http://www.w3.org/2001/XMLSchema" xmlns:p="http://schemas.microsoft.com/office/2006/metadata/properties" xmlns:ns2="a4d2ff27-a226-42e2-a79e-c1ae662d212e" xmlns:ns3="f856fc18-c0f7-462c-a53d-fc2610d0c4c8" xmlns:ns4="a3520c62-91d1-4715-93cb-6b6cc6733a1f" targetNamespace="http://schemas.microsoft.com/office/2006/metadata/properties" ma:root="true" ma:fieldsID="59feb48a41e2f3269242cbc893d6fc9a" ns2:_="" ns3:_="" ns4:_="">
    <xsd:import namespace="a4d2ff27-a226-42e2-a79e-c1ae662d212e"/>
    <xsd:import namespace="f856fc18-c0f7-462c-a53d-fc2610d0c4c8"/>
    <xsd:import namespace="a3520c62-91d1-4715-93cb-6b6cc6733a1f"/>
    <xsd:element name="properties">
      <xsd:complexType>
        <xsd:sequence>
          <xsd:element name="documentManagement">
            <xsd:complexType>
              <xsd:all>
                <xsd:element ref="ns2:Description0" minOccurs="0"/>
                <xsd:element ref="ns3:Review_x0020_Notes" minOccurs="0"/>
                <xsd:element ref="ns3:Source_x0020_File_x0020_Only" minOccurs="0"/>
                <xsd:element ref="ns3:SPM_x0020_Definitions_x0020_Doc" minOccurs="0"/>
                <xsd:element ref="ns3:Also_x0020_on_x0020_Doc_x0020_Center" minOccurs="0"/>
                <xsd:element ref="ns3:E2E" minOccurs="0"/>
                <xsd:element ref="ns3:Function" minOccurs="0"/>
                <xsd:element ref="ns3:Topic2" minOccurs="0"/>
                <xsd:element ref="ns3:Sub_x002d_Topic2" minOccurs="0"/>
                <xsd:element ref="ns3:Current_x0020_Vrs_x002e__x0020_Date" minOccurs="0"/>
                <xsd:element ref="ns3:Owner" minOccurs="0"/>
                <xsd:element ref="ns3:Doc_x0020_Type2" minOccurs="0"/>
                <xsd:element ref="ns3:_x0031_e_x0020_Audience" minOccurs="0"/>
                <xsd:element ref="ns3:Product_x0020_Delivery_x0020_Format" minOccurs="0"/>
                <xsd:element ref="ns3:Product_x0020_Type_x0028_s_x0029_" minOccurs="0"/>
                <xsd:element ref="ns3:System_x0028_s_x0029_" minOccurs="0"/>
                <xsd:element ref="ns3:Software" minOccurs="0"/>
                <xsd:element ref="ns3:Screen" minOccurs="0"/>
                <xsd:element ref="ns3:Component_x0028_s_x0029_" minOccurs="0"/>
                <xsd:element ref="ns4:_dlc_DocIdUrl" minOccurs="0"/>
                <xsd:element ref="ns4:_dlc_DocId" minOccurs="0"/>
                <xsd:element ref="ns4:_dlc_DocIdPersistId" minOccurs="0"/>
                <xsd:element ref="ns3:Portfolio"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d2ff27-a226-42e2-a79e-c1ae662d212e" elementFormDefault="qualified">
    <xsd:import namespace="http://schemas.microsoft.com/office/2006/documentManagement/types"/>
    <xsd:import namespace="http://schemas.microsoft.com/office/infopath/2007/PartnerControls"/>
    <xsd:element name="Description0" ma:index="2" nillable="true" ma:displayName="Description" ma:internalName="Description0">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856fc18-c0f7-462c-a53d-fc2610d0c4c8" elementFormDefault="qualified">
    <xsd:import namespace="http://schemas.microsoft.com/office/2006/documentManagement/types"/>
    <xsd:import namespace="http://schemas.microsoft.com/office/infopath/2007/PartnerControls"/>
    <xsd:element name="Review_x0020_Notes" ma:index="3" nillable="true" ma:displayName="Review Notes" ma:internalName="Review_x0020_Notes">
      <xsd:simpleType>
        <xsd:restriction base="dms:Text">
          <xsd:maxLength value="255"/>
        </xsd:restriction>
      </xsd:simpleType>
    </xsd:element>
    <xsd:element name="Source_x0020_File_x0020_Only" ma:index="4" nillable="true" ma:displayName="Source File Only" ma:default="0" ma:internalName="Source_x0020_File_x0020_Only">
      <xsd:simpleType>
        <xsd:restriction base="dms:Boolean"/>
      </xsd:simpleType>
    </xsd:element>
    <xsd:element name="SPM_x0020_Definitions_x0020_Doc" ma:index="5" nillable="true" ma:displayName="SPM Definitions Doc" ma:default="0" ma:description="Documents that are referenced in scales vendor pricing definition documentation." ma:internalName="SPM_x0020_Definitions_x0020_Doc">
      <xsd:simpleType>
        <xsd:restriction base="dms:Boolean"/>
      </xsd:simpleType>
    </xsd:element>
    <xsd:element name="Also_x0020_on_x0020_Doc_x0020_Center" ma:index="6" nillable="true" ma:displayName="Shared Doc" ma:default="0" ma:internalName="Also_x0020_on_x0020_Doc_x0020_Center">
      <xsd:simpleType>
        <xsd:restriction base="dms:Boolean"/>
      </xsd:simpleType>
    </xsd:element>
    <xsd:element name="E2E" ma:index="7" nillable="true" ma:displayName="Outsourced Services" ma:default="0" ma:internalName="E2E">
      <xsd:simpleType>
        <xsd:restriction base="dms:Boolean"/>
      </xsd:simpleType>
    </xsd:element>
    <xsd:element name="Function" ma:index="8" nillable="true" ma:displayName="Function" ma:format="Dropdown" ma:internalName="Function">
      <xsd:simpleType>
        <xsd:restriction base="dms:Choice">
          <xsd:enumeration value="Product Setup"/>
          <xsd:enumeration value="Asset Selection"/>
          <xsd:enumeration value="Product Funding"/>
          <xsd:enumeration value="Content Authoring"/>
          <xsd:enumeration value="Content Development"/>
          <xsd:enumeration value="Content Design"/>
          <xsd:enumeration value="Content Clearance"/>
          <xsd:enumeration value="Content Production"/>
          <xsd:enumeration value="Project Management"/>
          <xsd:enumeration value="Content Finalization"/>
          <xsd:enumeration value="Product Closeout Activities"/>
          <xsd:enumeration value="Content Revision and Reprint"/>
          <xsd:enumeration value="General Reference"/>
        </xsd:restriction>
      </xsd:simpleType>
    </xsd:element>
    <xsd:element name="Topic2" ma:index="9" nillable="true" ma:displayName="Topic" ma:format="Dropdown" ma:internalName="Topic2">
      <xsd:simpleType>
        <xsd:restriction base="dms:Choice">
          <xsd:enumeration value="Managing Files"/>
          <xsd:enumeration value="Managing Quality and Compliance"/>
          <xsd:enumeration value="Managing Partners"/>
          <xsd:enumeration value="Managing Data"/>
          <xsd:enumeration value="Managing Budgets"/>
          <xsd:enumeration value="Managing Content Creation"/>
          <xsd:enumeration value="Other (Admin, Tools, Resources)"/>
        </xsd:restriction>
      </xsd:simpleType>
    </xsd:element>
    <xsd:element name="Sub_x002d_Topic2" ma:index="10" nillable="true" ma:displayName="Sub-Topic" ma:format="Dropdown" ma:internalName="Sub_x002d_Topic2">
      <xsd:simpleType>
        <xsd:restriction base="dms:Choice">
          <xsd:enumeration value="--MANAGING FILES--"/>
          <xsd:enumeration value="Archiving/File Sharing"/>
          <xsd:enumeration value="Automation"/>
          <xsd:enumeration value="Composition Standards"/>
          <xsd:enumeration value="File Approval"/>
          <xsd:enumeration value="File Certification"/>
          <xsd:enumeration value="File Delivery to Printer"/>
          <xsd:enumeration value="File Naming"/>
          <xsd:enumeration value="File Setup"/>
          <xsd:enumeration value="Format Conversion"/>
          <xsd:enumeration value="In-Prod Deliverables"/>
          <xsd:enumeration value="Page Proofs"/>
          <xsd:enumeration value="Print On Demand"/>
          <xsd:enumeration value="Printer Proofs"/>
          <xsd:enumeration value="Routing for Transmittal/Review"/>
          <xsd:enumeration value="Watermarking"/>
          <xsd:enumeration value="Word Downloads"/>
          <xsd:enumeration value="--MANAGING QUALITY &amp; COMPLIANCE--"/>
          <xsd:enumeration value="Alt text"/>
          <xsd:enumeration value="Assessments"/>
          <xsd:enumeration value="Branding"/>
          <xsd:enumeration value="Copyediting"/>
          <xsd:enumeration value="Copyright Lines and License Agreements"/>
          <xsd:enumeration value="Credit Line Placement"/>
          <xsd:enumeration value="CXX Processing"/>
          <xsd:enumeration value="CenDoc"/>
          <xsd:enumeration value="Design &amp; Semantic Coding"/>
          <xsd:enumeration value="Indexing"/>
          <xsd:enumeration value="Proofreading/QA"/>
          <xsd:enumeration value="Systems Testing"/>
          <xsd:enumeration value="--MANAGING PARTNERS--"/>
          <xsd:enumeration value="Author Communication"/>
          <xsd:enumeration value="Contact Lists"/>
          <xsd:enumeration value="Outsourced Services"/>
          <xsd:enumeration value="Escalation"/>
          <xsd:enumeration value="Project Team"/>
          <xsd:enumeration value="Vendor Assignments"/>
          <xsd:enumeration value="Vendor Communication"/>
          <xsd:enumeration value="Vendor Start Up"/>
          <xsd:enumeration value="Vendor Tracking"/>
          <xsd:enumeration value="--MANAGING DATA--"/>
          <xsd:enumeration value="Asset  Metadata"/>
          <xsd:enumeration value="Attachments"/>
          <xsd:enumeration value="Close-Out Materials"/>
          <xsd:enumeration value="Dashboard"/>
          <xsd:enumeration value="Data Integrity"/>
          <xsd:enumeration value="Meetings"/>
          <xsd:enumeration value="Order/Print Management"/>
          <xsd:enumeration value="Product Setup"/>
          <xsd:enumeration value="Schedules"/>
          <xsd:enumeration value="Specifications"/>
          <xsd:enumeration value="--MANAGING BUDGETS--"/>
          <xsd:enumeration value="Charge-Back Tracking"/>
          <xsd:enumeration value="Invoice Processing"/>
          <xsd:enumeration value="Plate &amp; Plate Wizard"/>
          <xsd:enumeration value="Purchase Orders"/>
          <xsd:enumeration value="Time Entry"/>
          <xsd:enumeration value="--MANAGING CONTENT CREATION--"/>
          <xsd:enumeration value="Approved Content Providers"/>
          <xsd:enumeration value="Art Manuscript / Logs"/>
          <xsd:enumeration value="Author Contract"/>
          <xsd:enumeration value="Content Authoring"/>
          <xsd:enumeration value="Content Design"/>
          <xsd:enumeration value="Content Development"/>
          <xsd:enumeration value="CXX Submission"/>
          <xsd:enumeration value="--OTHER: ADMIN/TOOLS/RESOURCES--"/>
          <xsd:enumeration value="Book Requests / Sample Copies"/>
          <xsd:enumeration value="Carts Request Form"/>
          <xsd:enumeration value="Codes &amp; Standard IDs"/>
          <xsd:enumeration value="Document Management *"/>
          <xsd:enumeration value="Other"/>
          <xsd:enumeration value="Shipping (Hardcopy)"/>
          <xsd:enumeration value="Tips &amp; Tricks *"/>
        </xsd:restriction>
      </xsd:simpleType>
    </xsd:element>
    <xsd:element name="Current_x0020_Vrs_x002e__x0020_Date" ma:index="11" nillable="true" ma:displayName="Current Vrs. Date" ma:format="DateOnly" ma:internalName="Current_x0020_Vrs_x002e__x0020_Date">
      <xsd:simpleType>
        <xsd:restriction base="dms:DateTime"/>
      </xsd:simpleType>
    </xsd:element>
    <xsd:element name="Owner" ma:index="12" nillable="true" ma:displayName="Owner" ma:description="Owner of this document" ma:list="UserInfo" ma:SearchPeopleOnly="false" ma:SharePointGroup="0" ma:internalName="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Doc_x0020_Type2" ma:index="13" nillable="true" ma:displayName="Doc Type" ma:format="Dropdown" ma:internalName="Doc_x0020_Type2">
      <xsd:simpleType>
        <xsd:restriction base="dms:Choice">
          <xsd:enumeration value="Application File"/>
          <xsd:enumeration value="Calculator"/>
          <xsd:enumeration value="Cendoc Stylesheet"/>
          <xsd:enumeration value="Checklist/1-Pager"/>
          <xsd:enumeration value="Email Template"/>
          <xsd:enumeration value="Form"/>
          <xsd:enumeration value="Guidelines"/>
          <xsd:enumeration value="Non-PAL Stylesheet"/>
          <xsd:enumeration value="Presentation"/>
          <xsd:enumeration value="Process or Policy"/>
          <xsd:enumeration value="Reference FAQ"/>
          <xsd:enumeration value="Report"/>
          <xsd:enumeration value="Requirements (System)"/>
          <xsd:enumeration value="Sample / Example"/>
          <xsd:enumeration value="Style Guide"/>
          <xsd:enumeration value="Template"/>
          <xsd:enumeration value="User Guide/Manual"/>
          <xsd:enumeration value="Value List/Table"/>
          <xsd:enumeration value="Workflow"/>
        </xsd:restriction>
      </xsd:simpleType>
    </xsd:element>
    <xsd:element name="_x0031_e_x0020_Audience" ma:index="14" nillable="true" ma:displayName="Primary Audience" ma:internalName="_x0031_e_x0020_Audience">
      <xsd:complexType>
        <xsd:complexContent>
          <xsd:extension base="dms:MultiChoice">
            <xsd:sequence>
              <xsd:element name="Value" maxOccurs="unbounded" minOccurs="0" nillable="true">
                <xsd:simpleType>
                  <xsd:restriction base="dms:Choice">
                    <xsd:enumeration value="Content Development"/>
                    <xsd:enumeration value="Design"/>
                    <xsd:enumeration value="Digital Production"/>
                    <xsd:enumeration value="E2E Site Lead"/>
                    <xsd:enumeration value="Finance &amp; Metrics"/>
                    <xsd:enumeration value="Inventory"/>
                    <xsd:enumeration value="Manufacturing"/>
                    <xsd:enumeration value="Marketing / Sales"/>
                    <xsd:enumeration value="Media Development"/>
                    <xsd:enumeration value="Production"/>
                    <xsd:enumeration value="Product Management"/>
                    <xsd:enumeration value="R&amp;P Acquisitions"/>
                    <xsd:enumeration value="R&amp;P Clearance"/>
                    <xsd:enumeration value="Standards/Ops Only"/>
                    <xsd:enumeration value="Vendors (VIP)"/>
                  </xsd:restriction>
                </xsd:simpleType>
              </xsd:element>
            </xsd:sequence>
          </xsd:extension>
        </xsd:complexContent>
      </xsd:complexType>
    </xsd:element>
    <xsd:element name="Product_x0020_Delivery_x0020_Format" ma:index="15" nillable="true" ma:displayName="Product Delivery Format" ma:internalName="Product_x0020_Delivery_x0020_Format">
      <xsd:complexType>
        <xsd:complexContent>
          <xsd:extension base="dms:MultiChoice">
            <xsd:sequence>
              <xsd:element name="Value" maxOccurs="unbounded" minOccurs="0" nillable="true">
                <xsd:simpleType>
                  <xsd:restriction base="dms:Choice">
                    <xsd:enumeration value="Print"/>
                    <xsd:enumeration value="Manufactured Media"/>
                    <xsd:enumeration value="Online/Digital"/>
                  </xsd:restriction>
                </xsd:simpleType>
              </xsd:element>
            </xsd:sequence>
          </xsd:extension>
        </xsd:complexContent>
      </xsd:complexType>
    </xsd:element>
    <xsd:element name="Product_x0020_Type_x0028_s_x0029_" ma:index="16" nillable="true" ma:displayName="Product Type(s)" ma:default="None" ma:internalName="Product_x0020_Type_x0028_s_x0029_">
      <xsd:complexType>
        <xsd:complexContent>
          <xsd:extension base="dms:MultiChoice">
            <xsd:sequence>
              <xsd:element name="Value" maxOccurs="unbounded" minOccurs="0" nillable="true">
                <xsd:simpleType>
                  <xsd:restriction base="dms:Choice">
                    <xsd:enumeration value="None"/>
                    <xsd:enumeration value="Advantage Editions"/>
                    <xsd:enumeration value="Ancillaries - Digital"/>
                    <xsd:enumeration value="Ancillaries - Print"/>
                    <xsd:enumeration value="Annotated Editions"/>
                    <xsd:enumeration value="AP Editions"/>
                    <xsd:enumeration value="Custom"/>
                    <xsd:enumeration value="Digital Products (non-eBook)"/>
                    <xsd:enumeration value="eBook"/>
                    <xsd:enumeration value="K-12 Editions"/>
                    <xsd:enumeration value="K-12 HS Editions"/>
                    <xsd:enumeration value="Instructor Editions"/>
                    <xsd:enumeration value="International Editions"/>
                    <xsd:enumeration value="MindTap"/>
                    <xsd:enumeration value="National Geographic Learning"/>
                    <xsd:enumeration value="SimPub"/>
                    <xsd:enumeration value="Student/Base Editions"/>
                  </xsd:restriction>
                </xsd:simpleType>
              </xsd:element>
            </xsd:sequence>
          </xsd:extension>
        </xsd:complexContent>
      </xsd:complexType>
    </xsd:element>
    <xsd:element name="System_x0028_s_x0029_" ma:index="17" nillable="true" ma:displayName="System(s)" ma:default="None" ma:internalName="System_x0028_s_x0029_">
      <xsd:complexType>
        <xsd:complexContent>
          <xsd:extension base="dms:MultiChoice">
            <xsd:sequence>
              <xsd:element name="Value" maxOccurs="unbounded" minOccurs="0" nillable="true">
                <xsd:simpleType>
                  <xsd:restriction base="dms:Choice">
                    <xsd:enumeration value="None"/>
                    <xsd:enumeration value="Cardinal"/>
                    <xsd:enumeration value="CARTS"/>
                    <xsd:enumeration value="Compose"/>
                    <xsd:enumeration value="Docusphere"/>
                    <xsd:enumeration value="DropBox"/>
                    <xsd:enumeration value="E1"/>
                    <xsd:enumeration value="eProd"/>
                    <xsd:enumeration value="Geyser"/>
                    <xsd:enumeration value="Inside"/>
                    <xsd:enumeration value="Inside:ProdShare"/>
                    <xsd:enumeration value="IPS"/>
                    <xsd:enumeration value="JIRA"/>
                    <xsd:enumeration value="Mass Transit"/>
                    <xsd:enumeration value="ORCA"/>
                    <xsd:enumeration value="Printer Systems (JA/InSite/ePAC)"/>
                    <xsd:enumeration value="Rights Reporting Tool (RRT)"/>
                    <xsd:enumeration value="Rights Systems (RMS/CRS)"/>
                    <xsd:enumeration value="Telescope"/>
                  </xsd:restriction>
                </xsd:simpleType>
              </xsd:element>
            </xsd:sequence>
          </xsd:extension>
        </xsd:complexContent>
      </xsd:complexType>
    </xsd:element>
    <xsd:element name="Software" ma:index="18" nillable="true" ma:displayName="Software" ma:format="Dropdown" ma:internalName="Software">
      <xsd:simpleType>
        <xsd:restriction base="dms:Choice">
          <xsd:enumeration value="Adobe Acrobat"/>
          <xsd:enumeration value="Microsoft Visio"/>
          <xsd:enumeration value="PitStop"/>
        </xsd:restriction>
      </xsd:simpleType>
    </xsd:element>
    <xsd:element name="Screen" ma:index="19" nillable="true" ma:displayName="Screen" ma:format="Dropdown" ma:internalName="Screen">
      <xsd:simpleType>
        <xsd:restriction base="dms:Choice">
          <xsd:enumeration value="Attachments"/>
          <xsd:enumeration value="Dashboard(s)"/>
          <xsd:enumeration value="General/Multiple"/>
          <xsd:enumeration value="Main Setup"/>
          <xsd:enumeration value="MyTasks"/>
          <xsd:enumeration value="Narrative"/>
          <xsd:enumeration value="Plate"/>
          <xsd:enumeration value="Project Team"/>
          <xsd:enumeration value="Reprint Corrections"/>
          <xsd:enumeration value="Rights System View"/>
          <xsd:enumeration value="Routing"/>
          <xsd:enumeration value="Schedule"/>
          <xsd:enumeration value="Specifications"/>
          <xsd:enumeration value="Vendor Address Book"/>
          <xsd:enumeration value="Vendor Assignments"/>
        </xsd:restriction>
      </xsd:simpleType>
    </xsd:element>
    <xsd:element name="Component_x0028_s_x0029_" ma:index="20" nillable="true" ma:displayName="Component(s)" ma:default="None" ma:internalName="Component_x0028_s_x0029_">
      <xsd:complexType>
        <xsd:complexContent>
          <xsd:extension base="dms:MultiChoice">
            <xsd:sequence>
              <xsd:element name="Value" maxOccurs="unbounded" minOccurs="0" nillable="true">
                <xsd:simpleType>
                  <xsd:restriction base="dms:Choice">
                    <xsd:enumeration value="None"/>
                    <xsd:enumeration value="Book Covers"/>
                    <xsd:enumeration value="Book Endsheets"/>
                    <xsd:enumeration value="Book Inserts"/>
                    <xsd:enumeration value="Book Inside Covers"/>
                    <xsd:enumeration value="Book Interiors"/>
                    <xsd:enumeration value="Book Preface/FM/CR"/>
                    <xsd:enumeration value="CDs"/>
                    <xsd:enumeration value="DVDs"/>
                    <xsd:enumeration value="In-Book Ads"/>
                    <xsd:enumeration value="PACs"/>
                  </xsd:restriction>
                </xsd:simpleType>
              </xsd:element>
            </xsd:sequence>
          </xsd:extension>
        </xsd:complexContent>
      </xsd:complexType>
    </xsd:element>
    <xsd:element name="Portfolio" ma:index="30" nillable="true" ma:displayName="Portfolio" ma:hidden="true" ma:internalName="Portfolio" ma:readOnly="false">
      <xsd:complexType>
        <xsd:complexContent>
          <xsd:extension base="dms:MultiChoice">
            <xsd:sequence>
              <xsd:element name="Value" maxOccurs="unbounded" minOccurs="0" nillable="true">
                <xsd:simpleType>
                  <xsd:restriction base="dms:Choice">
                    <xsd:enumeration value="Higher Ed"/>
                    <xsd:enumeration value="NGL/International"/>
                    <xsd:enumeration value="School/Reference"/>
                  </xsd:restriction>
                </xsd:simpleType>
              </xsd:element>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a3520c62-91d1-4715-93cb-6b6cc6733a1f" elementFormDefault="qualified">
    <xsd:import namespace="http://schemas.microsoft.com/office/2006/documentManagement/types"/>
    <xsd:import namespace="http://schemas.microsoft.com/office/infopath/2007/PartnerControls"/>
    <xsd:element name="_dlc_DocIdUrl" ma:index="22"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 ma:index="23" nillable="true" ma:displayName="Document ID Value" ma:description="The value of the document ID assigned to this item." ma:internalName="_dlc_DocId" ma:readOnly="true">
      <xsd:simpleType>
        <xsd:restriction base="dms:Text"/>
      </xsd:simpleType>
    </xsd:element>
    <xsd:element name="_dlc_DocIdPersistId" ma:index="29"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5"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32CFAA7-E308-4DCB-89CD-C84C20E90241}">
  <ds:schemaRefs>
    <ds:schemaRef ds:uri="http://schemas.microsoft.com/sharepoint/v3/contenttype/forms"/>
  </ds:schemaRefs>
</ds:datastoreItem>
</file>

<file path=customXml/itemProps2.xml><?xml version="1.0" encoding="utf-8"?>
<ds:datastoreItem xmlns:ds="http://schemas.openxmlformats.org/officeDocument/2006/customXml" ds:itemID="{50614D24-B1EA-4FB8-9265-58A262C1A807}"/>
</file>

<file path=customXml/itemProps3.xml><?xml version="1.0" encoding="utf-8"?>
<ds:datastoreItem xmlns:ds="http://schemas.openxmlformats.org/officeDocument/2006/customXml" ds:itemID="{BA9BA192-EF86-48DF-982C-2C526A268392}">
  <ds:schemaRefs>
    <ds:schemaRef ds:uri="http://schemas.openxmlformats.org/package/2006/metadata/core-properties"/>
    <ds:schemaRef ds:uri="http://schemas.microsoft.com/office/infopath/2007/PartnerControls"/>
    <ds:schemaRef ds:uri="http://purl.org/dc/elements/1.1/"/>
    <ds:schemaRef ds:uri="a4d2ff27-a226-42e2-a79e-c1ae662d212e"/>
    <ds:schemaRef ds:uri="http://schemas.microsoft.com/office/2006/documentManagement/types"/>
    <ds:schemaRef ds:uri="http://purl.org/dc/dcmitype/"/>
    <ds:schemaRef ds:uri="http://www.w3.org/XML/1998/namespace"/>
    <ds:schemaRef ds:uri="http://purl.org/dc/terms/"/>
    <ds:schemaRef ds:uri="a3520c62-91d1-4715-93cb-6b6cc6733a1f"/>
    <ds:schemaRef ds:uri="f856fc18-c0f7-462c-a53d-fc2610d0c4c8"/>
    <ds:schemaRef ds:uri="http://schemas.microsoft.com/office/2006/metadata/properties"/>
  </ds:schemaRefs>
</ds:datastoreItem>
</file>

<file path=customXml/itemProps4.xml><?xml version="1.0" encoding="utf-8"?>
<ds:datastoreItem xmlns:ds="http://schemas.openxmlformats.org/officeDocument/2006/customXml" ds:itemID="{D75FD8AF-03B6-40B7-84F4-489ECF9A033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d2ff27-a226-42e2-a79e-c1ae662d212e"/>
    <ds:schemaRef ds:uri="f856fc18-c0f7-462c-a53d-fc2610d0c4c8"/>
    <ds:schemaRef ds:uri="a3520c62-91d1-4715-93cb-6b6cc6733a1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2133</TotalTime>
  <Words>2305</Words>
  <Application>Microsoft Office PowerPoint</Application>
  <PresentationFormat>Widescreen</PresentationFormat>
  <Paragraphs>218</Paragraphs>
  <Slides>47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47</vt:i4>
      </vt:variant>
    </vt:vector>
  </HeadingPairs>
  <TitlesOfParts>
    <vt:vector size="56" baseType="lpstr">
      <vt:lpstr>Arial</vt:lpstr>
      <vt:lpstr>Arial</vt:lpstr>
      <vt:lpstr>Calibri</vt:lpstr>
      <vt:lpstr>Courier New</vt:lpstr>
      <vt:lpstr>Helvetica</vt:lpstr>
      <vt:lpstr>LucidaGrande</vt:lpstr>
      <vt:lpstr>Open Sans</vt:lpstr>
      <vt:lpstr>Summer Font</vt:lpstr>
      <vt:lpstr>Office Theme</vt:lpstr>
      <vt:lpstr>New Perspectives on Microsoft Excel 2019</vt:lpstr>
      <vt:lpstr>Formatting Workbook Text and Data</vt:lpstr>
      <vt:lpstr>Objectives, Part 1</vt:lpstr>
      <vt:lpstr>Objectives, Part 2</vt:lpstr>
      <vt:lpstr>Visual Overview Worksheet with Formatting</vt:lpstr>
      <vt:lpstr>Formatting Cell Text, Part 1</vt:lpstr>
      <vt:lpstr>Formatting Cell Text, Part 2</vt:lpstr>
      <vt:lpstr>Formatting Cell Text, Part 3</vt:lpstr>
      <vt:lpstr>Applying Fonts and Font Styles, Part 1</vt:lpstr>
      <vt:lpstr>Applying Fonts and Font Styles, Part 2</vt:lpstr>
      <vt:lpstr>Applying Fonts and Font Styles, Part 3</vt:lpstr>
      <vt:lpstr>Applying a Font Color</vt:lpstr>
      <vt:lpstr>Formatting Text Selections Within a Cell</vt:lpstr>
      <vt:lpstr>Working with Fill Colors and Backgrounds, Part 1</vt:lpstr>
      <vt:lpstr>Working with Fill Colors and Backgrounds, Part 2</vt:lpstr>
      <vt:lpstr>Adding a Background Image</vt:lpstr>
      <vt:lpstr>Using Functions and Formulas with Sales Data, Part 1</vt:lpstr>
      <vt:lpstr>Using Functions and Formulas with Sales Data, Part 2</vt:lpstr>
      <vt:lpstr>Applying Number Formats, Part 1</vt:lpstr>
      <vt:lpstr>Applying Number Formats, Part 2</vt:lpstr>
      <vt:lpstr>Applying Number Formats, Part 3</vt:lpstr>
      <vt:lpstr>Formatting Dates and Times</vt:lpstr>
      <vt:lpstr>Formatting Worksheet Cells</vt:lpstr>
      <vt:lpstr>Aligning Cell Content</vt:lpstr>
      <vt:lpstr>Indenting Cell Content and Adding Borders to Cells</vt:lpstr>
      <vt:lpstr>Merging Cells, Part 1</vt:lpstr>
      <vt:lpstr>Merging Cells, Part 2</vt:lpstr>
      <vt:lpstr>Rotating Cell Contents</vt:lpstr>
      <vt:lpstr>Exploring the Format Cells Dialog Box</vt:lpstr>
      <vt:lpstr>Visual Overview Worksheet Formatted for Printing</vt:lpstr>
      <vt:lpstr>Calculating Averages</vt:lpstr>
      <vt:lpstr>Applying Cell Styles, Part 1</vt:lpstr>
      <vt:lpstr>Applying Cell Styles, Part 2</vt:lpstr>
      <vt:lpstr>Copying and Pasting Formats</vt:lpstr>
      <vt:lpstr>Finding and Replacing Text and Formats, Part 1</vt:lpstr>
      <vt:lpstr>Finding and Replacing Text and Formats, Part 2</vt:lpstr>
      <vt:lpstr>Working with Themes, Part 1</vt:lpstr>
      <vt:lpstr>Working with Themes, Part 2</vt:lpstr>
      <vt:lpstr>Highlighting Cells with Conditional Formats, Part 1</vt:lpstr>
      <vt:lpstr>Highlighting Cells with Conditional Formats, Part 2</vt:lpstr>
      <vt:lpstr>Highlighting Cells with Conditional Formats, Part 3</vt:lpstr>
      <vt:lpstr>Highlighting Cells with Conditional Formats, Part 4: Figure 2-34 Highlight cells rules</vt:lpstr>
      <vt:lpstr>Formatting a Worksheet for Printing, Part 1</vt:lpstr>
      <vt:lpstr>Formatting a Worksheet for Printing, Part 2</vt:lpstr>
      <vt:lpstr>Formatting a Worksheet for Printing, Part 3</vt:lpstr>
      <vt:lpstr>Formatting a Worksheet for Printing, Part 4</vt:lpstr>
      <vt:lpstr>Formatting a Worksheet for Printing, Part 5</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laser</dc:creator>
  <cp:lastModifiedBy>D, Mohanapriya</cp:lastModifiedBy>
  <cp:revision>828</cp:revision>
  <cp:lastPrinted>2016-10-03T15:29:39Z</cp:lastPrinted>
  <dcterms:created xsi:type="dcterms:W3CDTF">2018-11-09T11:15:56Z</dcterms:created>
  <dcterms:modified xsi:type="dcterms:W3CDTF">2019-08-24T03:59:15Z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0x010100F30E55FC74928E43B6B0287E1674882B</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_SourceUrl">
    <vt:lpwstr/>
  </property>
  <property fmtid="{D5CDD505-2E9C-101B-9397-08002B2CF9AE}" pid="9" name="_SharedFileIndex">
    <vt:lpwstr/>
  </property>
  <property fmtid="{D5CDD505-2E9C-101B-9397-08002B2CF9AE}" pid="10" name="Audience">
    <vt:lpwstr>Content Developer</vt:lpwstr>
  </property>
  <property fmtid="{D5CDD505-2E9C-101B-9397-08002B2CF9AE}" pid="11" name="Department">
    <vt:lpwstr>GPM Training</vt:lpwstr>
  </property>
  <property fmtid="{D5CDD505-2E9C-101B-9397-08002B2CF9AE}" pid="12" name="ComplianceAssetId">
    <vt:lpwstr/>
  </property>
  <property fmtid="{D5CDD505-2E9C-101B-9397-08002B2CF9AE}" pid="13" name="TemplateUrl">
    <vt:lpwstr/>
  </property>
  <property fmtid="{D5CDD505-2E9C-101B-9397-08002B2CF9AE}" pid="14" name="_dlc_DocIdItemGuid">
    <vt:lpwstr>8b70cda3-413b-4766-b009-7cf0a547d69e</vt:lpwstr>
  </property>
</Properties>
</file>

<file path=docProps/thumbnail.jpeg>
</file>